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7" r:id="rId1"/>
  </p:sldMasterIdLst>
  <p:notesMasterIdLst>
    <p:notesMasterId r:id="rId24"/>
  </p:notesMasterIdLst>
  <p:sldIdLst>
    <p:sldId id="261" r:id="rId2"/>
    <p:sldId id="262" r:id="rId3"/>
    <p:sldId id="256" r:id="rId4"/>
    <p:sldId id="257" r:id="rId5"/>
    <p:sldId id="258" r:id="rId6"/>
    <p:sldId id="259" r:id="rId7"/>
    <p:sldId id="260" r:id="rId8"/>
    <p:sldId id="263" r:id="rId9"/>
    <p:sldId id="276" r:id="rId10"/>
    <p:sldId id="277"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BC677-00CA-4C0D-961A-3A7FD3293A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FE25639-C372-493F-896C-A95A45E0A4E0}">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A smart home control system is a technology that allows users to remotely control and monitor their home's appliances, security, and other systems from a single device or platform.</a:t>
          </a:r>
          <a:endParaRPr lang="en-US" sz="1200" dirty="0">
            <a:latin typeface="Cambria" panose="02040503050406030204" pitchFamily="18" charset="0"/>
            <a:ea typeface="Cambria" panose="02040503050406030204" pitchFamily="18" charset="0"/>
            <a:cs typeface="Times New Roman"/>
          </a:endParaRPr>
        </a:p>
      </dgm:t>
    </dgm:pt>
    <dgm:pt modelId="{698E7BB1-6900-4D4A-9111-E866A3E4C9E6}" type="parTrans" cxnId="{AFF96815-0727-4FC1-9830-5CF99DADE72D}">
      <dgm:prSet/>
      <dgm:spPr/>
      <dgm:t>
        <a:bodyPr/>
        <a:lstStyle/>
        <a:p>
          <a:endParaRPr lang="en-US"/>
        </a:p>
      </dgm:t>
    </dgm:pt>
    <dgm:pt modelId="{CFD09FF0-9AD0-410D-B805-FC6E4D15CC1F}" type="sibTrans" cxnId="{AFF96815-0727-4FC1-9830-5CF99DADE72D}">
      <dgm:prSet/>
      <dgm:spPr/>
      <dgm:t>
        <a:bodyPr/>
        <a:lstStyle/>
        <a:p>
          <a:endParaRPr lang="en-US"/>
        </a:p>
      </dgm:t>
    </dgm:pt>
    <dgm:pt modelId="{F7A991A4-D724-42F2-B2EC-4F20842F79D6}">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system uses sensors, smart devices, and Bluetooth connectivity to provide real-time information and automated control of various home functions.</a:t>
          </a:r>
          <a:endParaRPr lang="en-US" sz="1200" dirty="0">
            <a:latin typeface="Cambria" panose="02040503050406030204" pitchFamily="18" charset="0"/>
            <a:ea typeface="Cambria" panose="02040503050406030204" pitchFamily="18" charset="0"/>
            <a:cs typeface="Times New Roman"/>
          </a:endParaRPr>
        </a:p>
      </dgm:t>
    </dgm:pt>
    <dgm:pt modelId="{DF2BE9A0-1CF7-4A76-B60B-683CB73838B6}" type="parTrans" cxnId="{C34363FC-4CE4-4684-9ACC-E0ABD3977EA2}">
      <dgm:prSet/>
      <dgm:spPr/>
      <dgm:t>
        <a:bodyPr/>
        <a:lstStyle/>
        <a:p>
          <a:endParaRPr lang="en-US"/>
        </a:p>
      </dgm:t>
    </dgm:pt>
    <dgm:pt modelId="{F43490D9-2314-4693-A044-4FEA1A658A46}" type="sibTrans" cxnId="{C34363FC-4CE4-4684-9ACC-E0ABD3977EA2}">
      <dgm:prSet/>
      <dgm:spPr/>
      <dgm:t>
        <a:bodyPr/>
        <a:lstStyle/>
        <a:p>
          <a:endParaRPr lang="en-US"/>
        </a:p>
      </dgm:t>
    </dgm:pt>
    <dgm:pt modelId="{C35B85B4-4B7B-4B51-928A-DDDCA4EEFB5B}">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benefits of a smart home control system include convenience, energy savings, improved security, and increased home value.</a:t>
          </a:r>
          <a:endParaRPr lang="en-US" sz="1200" dirty="0">
            <a:latin typeface="Cambria" panose="02040503050406030204" pitchFamily="18" charset="0"/>
            <a:ea typeface="Cambria" panose="02040503050406030204" pitchFamily="18" charset="0"/>
            <a:cs typeface="Times New Roman"/>
          </a:endParaRPr>
        </a:p>
      </dgm:t>
    </dgm:pt>
    <dgm:pt modelId="{728DDBC6-133E-40E6-A383-E46F5A3BD16C}" type="parTrans" cxnId="{323D2636-FA6B-415B-8840-C57311C60BAA}">
      <dgm:prSet/>
      <dgm:spPr/>
      <dgm:t>
        <a:bodyPr/>
        <a:lstStyle/>
        <a:p>
          <a:endParaRPr lang="en-US"/>
        </a:p>
      </dgm:t>
    </dgm:pt>
    <dgm:pt modelId="{02C9F31A-8E1F-434A-B6B3-D8523E72D7F2}" type="sibTrans" cxnId="{323D2636-FA6B-415B-8840-C57311C60BAA}">
      <dgm:prSet/>
      <dgm:spPr/>
      <dgm:t>
        <a:bodyPr/>
        <a:lstStyle/>
        <a:p>
          <a:endParaRPr lang="en-US"/>
        </a:p>
      </dgm:t>
    </dgm:pt>
    <dgm:pt modelId="{E5182ED8-1D7C-4400-A87E-0C2274F480C6}">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system can be accessed from a variety of devices, including smartphones, tablets, and computers, and can be customized to suit individual preferences and needs.</a:t>
          </a:r>
          <a:endParaRPr lang="en-US" sz="1200" dirty="0">
            <a:latin typeface="Cambria" panose="02040503050406030204" pitchFamily="18" charset="0"/>
            <a:ea typeface="Cambria" panose="02040503050406030204" pitchFamily="18" charset="0"/>
            <a:cs typeface="Times New Roman"/>
          </a:endParaRPr>
        </a:p>
      </dgm:t>
    </dgm:pt>
    <dgm:pt modelId="{43A4C0C3-66B3-49CA-A31D-7065DF59570B}" type="parTrans" cxnId="{65819B69-26A0-4D52-BC7E-7E9B62BCE9F4}">
      <dgm:prSet/>
      <dgm:spPr/>
      <dgm:t>
        <a:bodyPr/>
        <a:lstStyle/>
        <a:p>
          <a:endParaRPr lang="en-US"/>
        </a:p>
      </dgm:t>
    </dgm:pt>
    <dgm:pt modelId="{A266FF67-2DCF-4CE5-A76E-672B77AF7B77}" type="sibTrans" cxnId="{65819B69-26A0-4D52-BC7E-7E9B62BCE9F4}">
      <dgm:prSet/>
      <dgm:spPr/>
      <dgm:t>
        <a:bodyPr/>
        <a:lstStyle/>
        <a:p>
          <a:endParaRPr lang="en-US"/>
        </a:p>
      </dgm:t>
    </dgm:pt>
    <dgm:pt modelId="{FF2DC350-3641-4A11-A9EC-BDFA3C264C73}" type="pres">
      <dgm:prSet presAssocID="{FCDBC677-00CA-4C0D-961A-3A7FD3293AFB}" presName="root" presStyleCnt="0">
        <dgm:presLayoutVars>
          <dgm:dir/>
          <dgm:resizeHandles val="exact"/>
        </dgm:presLayoutVars>
      </dgm:prSet>
      <dgm:spPr/>
    </dgm:pt>
    <dgm:pt modelId="{C7829CCA-ECA7-4461-81D3-EE6077FA5790}" type="pres">
      <dgm:prSet presAssocID="{3FE25639-C372-493F-896C-A95A45E0A4E0}" presName="compNode" presStyleCnt="0"/>
      <dgm:spPr/>
    </dgm:pt>
    <dgm:pt modelId="{97169290-6EDB-4329-BD78-58F8C3E01C2C}" type="pres">
      <dgm:prSet presAssocID="{3FE25639-C372-493F-896C-A95A45E0A4E0}" presName="iconBgRect" presStyleLbl="bgShp" presStyleIdx="0" presStyleCnt="4"/>
      <dgm:spPr/>
    </dgm:pt>
    <dgm:pt modelId="{4B79445C-B573-4385-B3D8-33AA868A8256}" type="pres">
      <dgm:prSet presAssocID="{3FE25639-C372-493F-896C-A95A45E0A4E0}"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5CAE234-9FE4-4FD5-973E-D89189EC7B3D}" type="pres">
      <dgm:prSet presAssocID="{3FE25639-C372-493F-896C-A95A45E0A4E0}" presName="spaceRect" presStyleCnt="0"/>
      <dgm:spPr/>
    </dgm:pt>
    <dgm:pt modelId="{2E17ED9F-C6B2-4B21-AC3E-27B5218032AC}" type="pres">
      <dgm:prSet presAssocID="{3FE25639-C372-493F-896C-A95A45E0A4E0}" presName="textRect" presStyleLbl="revTx" presStyleIdx="0" presStyleCnt="4">
        <dgm:presLayoutVars>
          <dgm:chMax val="1"/>
          <dgm:chPref val="1"/>
        </dgm:presLayoutVars>
      </dgm:prSet>
      <dgm:spPr/>
    </dgm:pt>
    <dgm:pt modelId="{172E4984-BA55-4871-AB32-EB041BDA4BFD}" type="pres">
      <dgm:prSet presAssocID="{CFD09FF0-9AD0-410D-B805-FC6E4D15CC1F}" presName="sibTrans" presStyleCnt="0"/>
      <dgm:spPr/>
    </dgm:pt>
    <dgm:pt modelId="{0039496B-620D-4F1E-9EEB-A05FA941A1E5}" type="pres">
      <dgm:prSet presAssocID="{F7A991A4-D724-42F2-B2EC-4F20842F79D6}" presName="compNode" presStyleCnt="0"/>
      <dgm:spPr/>
    </dgm:pt>
    <dgm:pt modelId="{20DA5DD2-8F06-4576-B551-9EA844D40832}" type="pres">
      <dgm:prSet presAssocID="{F7A991A4-D724-42F2-B2EC-4F20842F79D6}" presName="iconBgRect" presStyleLbl="bgShp" presStyleIdx="1" presStyleCnt="4"/>
      <dgm:spPr/>
    </dgm:pt>
    <dgm:pt modelId="{3134AD8C-E4A2-45B9-9F3B-61EF0B18F28D}" type="pres">
      <dgm:prSet presAssocID="{F7A991A4-D724-42F2-B2EC-4F20842F79D6}"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uetooth"/>
        </a:ext>
      </dgm:extLst>
    </dgm:pt>
    <dgm:pt modelId="{C821E293-D8A0-408F-BB2B-148E30B63532}" type="pres">
      <dgm:prSet presAssocID="{F7A991A4-D724-42F2-B2EC-4F20842F79D6}" presName="spaceRect" presStyleCnt="0"/>
      <dgm:spPr/>
    </dgm:pt>
    <dgm:pt modelId="{96FF90AB-9961-4883-932C-4CCC0A4B3BED}" type="pres">
      <dgm:prSet presAssocID="{F7A991A4-D724-42F2-B2EC-4F20842F79D6}" presName="textRect" presStyleLbl="revTx" presStyleIdx="1" presStyleCnt="4">
        <dgm:presLayoutVars>
          <dgm:chMax val="1"/>
          <dgm:chPref val="1"/>
        </dgm:presLayoutVars>
      </dgm:prSet>
      <dgm:spPr/>
    </dgm:pt>
    <dgm:pt modelId="{C50FDB28-0F64-4F3E-8F4D-71E4D5E55F6A}" type="pres">
      <dgm:prSet presAssocID="{F43490D9-2314-4693-A044-4FEA1A658A46}" presName="sibTrans" presStyleCnt="0"/>
      <dgm:spPr/>
    </dgm:pt>
    <dgm:pt modelId="{BBFF7F15-8EBD-4CAB-A7A7-ACED51C1CD02}" type="pres">
      <dgm:prSet presAssocID="{C35B85B4-4B7B-4B51-928A-DDDCA4EEFB5B}" presName="compNode" presStyleCnt="0"/>
      <dgm:spPr/>
    </dgm:pt>
    <dgm:pt modelId="{E2DBC96F-FA8C-44CE-B87A-75E8405A689D}" type="pres">
      <dgm:prSet presAssocID="{C35B85B4-4B7B-4B51-928A-DDDCA4EEFB5B}" presName="iconBgRect" presStyleLbl="bgShp" presStyleIdx="2" presStyleCnt="4"/>
      <dgm:spPr/>
    </dgm:pt>
    <dgm:pt modelId="{35ACD319-C598-4868-829A-9C863BB6E113}" type="pres">
      <dgm:prSet presAssocID="{C35B85B4-4B7B-4B51-928A-DDDCA4EEFB5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B89D595B-DB98-4CDB-92E4-1A2D01453643}" type="pres">
      <dgm:prSet presAssocID="{C35B85B4-4B7B-4B51-928A-DDDCA4EEFB5B}" presName="spaceRect" presStyleCnt="0"/>
      <dgm:spPr/>
    </dgm:pt>
    <dgm:pt modelId="{2B602516-4D71-4A5D-AECB-BA6CBA980C1F}" type="pres">
      <dgm:prSet presAssocID="{C35B85B4-4B7B-4B51-928A-DDDCA4EEFB5B}" presName="textRect" presStyleLbl="revTx" presStyleIdx="2" presStyleCnt="4">
        <dgm:presLayoutVars>
          <dgm:chMax val="1"/>
          <dgm:chPref val="1"/>
        </dgm:presLayoutVars>
      </dgm:prSet>
      <dgm:spPr/>
    </dgm:pt>
    <dgm:pt modelId="{BC6B0AD4-2C43-4C1F-BC11-7FB1A1ADF118}" type="pres">
      <dgm:prSet presAssocID="{02C9F31A-8E1F-434A-B6B3-D8523E72D7F2}" presName="sibTrans" presStyleCnt="0"/>
      <dgm:spPr/>
    </dgm:pt>
    <dgm:pt modelId="{C253A6B3-F8D6-4EF7-A004-27D86D1BE532}" type="pres">
      <dgm:prSet presAssocID="{E5182ED8-1D7C-4400-A87E-0C2274F480C6}" presName="compNode" presStyleCnt="0"/>
      <dgm:spPr/>
    </dgm:pt>
    <dgm:pt modelId="{DE10787E-572B-43D2-9839-A8FCBCC7D849}" type="pres">
      <dgm:prSet presAssocID="{E5182ED8-1D7C-4400-A87E-0C2274F480C6}" presName="iconBgRect" presStyleLbl="bgShp" presStyleIdx="3" presStyleCnt="4"/>
      <dgm:spPr/>
    </dgm:pt>
    <dgm:pt modelId="{AD985B1E-CEBF-489C-9A55-4ADA823C97D7}" type="pres">
      <dgm:prSet presAssocID="{E5182ED8-1D7C-4400-A87E-0C2274F480C6}"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7190A81A-6D78-4CEB-8835-AB9E288E3634}" type="pres">
      <dgm:prSet presAssocID="{E5182ED8-1D7C-4400-A87E-0C2274F480C6}" presName="spaceRect" presStyleCnt="0"/>
      <dgm:spPr/>
    </dgm:pt>
    <dgm:pt modelId="{F02F7175-F18E-416E-8479-0297BB3549BB}" type="pres">
      <dgm:prSet presAssocID="{E5182ED8-1D7C-4400-A87E-0C2274F480C6}" presName="textRect" presStyleLbl="revTx" presStyleIdx="3" presStyleCnt="4">
        <dgm:presLayoutVars>
          <dgm:chMax val="1"/>
          <dgm:chPref val="1"/>
        </dgm:presLayoutVars>
      </dgm:prSet>
      <dgm:spPr/>
    </dgm:pt>
  </dgm:ptLst>
  <dgm:cxnLst>
    <dgm:cxn modelId="{AFF96815-0727-4FC1-9830-5CF99DADE72D}" srcId="{FCDBC677-00CA-4C0D-961A-3A7FD3293AFB}" destId="{3FE25639-C372-493F-896C-A95A45E0A4E0}" srcOrd="0" destOrd="0" parTransId="{698E7BB1-6900-4D4A-9111-E866A3E4C9E6}" sibTransId="{CFD09FF0-9AD0-410D-B805-FC6E4D15CC1F}"/>
    <dgm:cxn modelId="{323D2636-FA6B-415B-8840-C57311C60BAA}" srcId="{FCDBC677-00CA-4C0D-961A-3A7FD3293AFB}" destId="{C35B85B4-4B7B-4B51-928A-DDDCA4EEFB5B}" srcOrd="2" destOrd="0" parTransId="{728DDBC6-133E-40E6-A383-E46F5A3BD16C}" sibTransId="{02C9F31A-8E1F-434A-B6B3-D8523E72D7F2}"/>
    <dgm:cxn modelId="{EA38625F-107B-4933-8331-97A9D2526E1B}" type="presOf" srcId="{F7A991A4-D724-42F2-B2EC-4F20842F79D6}" destId="{96FF90AB-9961-4883-932C-4CCC0A4B3BED}" srcOrd="0" destOrd="0" presId="urn:microsoft.com/office/officeart/2018/5/layout/IconCircleLabelList"/>
    <dgm:cxn modelId="{65819B69-26A0-4D52-BC7E-7E9B62BCE9F4}" srcId="{FCDBC677-00CA-4C0D-961A-3A7FD3293AFB}" destId="{E5182ED8-1D7C-4400-A87E-0C2274F480C6}" srcOrd="3" destOrd="0" parTransId="{43A4C0C3-66B3-49CA-A31D-7065DF59570B}" sibTransId="{A266FF67-2DCF-4CE5-A76E-672B77AF7B77}"/>
    <dgm:cxn modelId="{438CA076-BCE3-4FD7-A42E-837AC786B439}" type="presOf" srcId="{C35B85B4-4B7B-4B51-928A-DDDCA4EEFB5B}" destId="{2B602516-4D71-4A5D-AECB-BA6CBA980C1F}" srcOrd="0" destOrd="0" presId="urn:microsoft.com/office/officeart/2018/5/layout/IconCircleLabelList"/>
    <dgm:cxn modelId="{F345CA7D-43BA-4DA1-BC62-DB8D287C91FF}" type="presOf" srcId="{E5182ED8-1D7C-4400-A87E-0C2274F480C6}" destId="{F02F7175-F18E-416E-8479-0297BB3549BB}" srcOrd="0" destOrd="0" presId="urn:microsoft.com/office/officeart/2018/5/layout/IconCircleLabelList"/>
    <dgm:cxn modelId="{8A5FB5E6-D88C-4E62-AC63-9C5183933544}" type="presOf" srcId="{FCDBC677-00CA-4C0D-961A-3A7FD3293AFB}" destId="{FF2DC350-3641-4A11-A9EC-BDFA3C264C73}" srcOrd="0" destOrd="0" presId="urn:microsoft.com/office/officeart/2018/5/layout/IconCircleLabelList"/>
    <dgm:cxn modelId="{D3F3FCF4-85D5-4641-9456-8AAD7804FE7B}" type="presOf" srcId="{3FE25639-C372-493F-896C-A95A45E0A4E0}" destId="{2E17ED9F-C6B2-4B21-AC3E-27B5218032AC}" srcOrd="0" destOrd="0" presId="urn:microsoft.com/office/officeart/2018/5/layout/IconCircleLabelList"/>
    <dgm:cxn modelId="{C34363FC-4CE4-4684-9ACC-E0ABD3977EA2}" srcId="{FCDBC677-00CA-4C0D-961A-3A7FD3293AFB}" destId="{F7A991A4-D724-42F2-B2EC-4F20842F79D6}" srcOrd="1" destOrd="0" parTransId="{DF2BE9A0-1CF7-4A76-B60B-683CB73838B6}" sibTransId="{F43490D9-2314-4693-A044-4FEA1A658A46}"/>
    <dgm:cxn modelId="{CAC26336-4C0E-4F4F-8263-5BBAEDC96EBF}" type="presParOf" srcId="{FF2DC350-3641-4A11-A9EC-BDFA3C264C73}" destId="{C7829CCA-ECA7-4461-81D3-EE6077FA5790}" srcOrd="0" destOrd="0" presId="urn:microsoft.com/office/officeart/2018/5/layout/IconCircleLabelList"/>
    <dgm:cxn modelId="{9F11FE96-1A31-4BC5-BD06-0688435FE50E}" type="presParOf" srcId="{C7829CCA-ECA7-4461-81D3-EE6077FA5790}" destId="{97169290-6EDB-4329-BD78-58F8C3E01C2C}" srcOrd="0" destOrd="0" presId="urn:microsoft.com/office/officeart/2018/5/layout/IconCircleLabelList"/>
    <dgm:cxn modelId="{BB103552-3AD3-4DCB-9BBD-96E54B2810FC}" type="presParOf" srcId="{C7829CCA-ECA7-4461-81D3-EE6077FA5790}" destId="{4B79445C-B573-4385-B3D8-33AA868A8256}" srcOrd="1" destOrd="0" presId="urn:microsoft.com/office/officeart/2018/5/layout/IconCircleLabelList"/>
    <dgm:cxn modelId="{D298B24C-182E-4B4A-8BA4-8772BEC6B04F}" type="presParOf" srcId="{C7829CCA-ECA7-4461-81D3-EE6077FA5790}" destId="{E5CAE234-9FE4-4FD5-973E-D89189EC7B3D}" srcOrd="2" destOrd="0" presId="urn:microsoft.com/office/officeart/2018/5/layout/IconCircleLabelList"/>
    <dgm:cxn modelId="{D5B990CD-D5B5-42C4-B32B-2E9A3CB96ACA}" type="presParOf" srcId="{C7829CCA-ECA7-4461-81D3-EE6077FA5790}" destId="{2E17ED9F-C6B2-4B21-AC3E-27B5218032AC}" srcOrd="3" destOrd="0" presId="urn:microsoft.com/office/officeart/2018/5/layout/IconCircleLabelList"/>
    <dgm:cxn modelId="{6B0475D4-1C27-41C9-A6AC-0E7D2E96FE07}" type="presParOf" srcId="{FF2DC350-3641-4A11-A9EC-BDFA3C264C73}" destId="{172E4984-BA55-4871-AB32-EB041BDA4BFD}" srcOrd="1" destOrd="0" presId="urn:microsoft.com/office/officeart/2018/5/layout/IconCircleLabelList"/>
    <dgm:cxn modelId="{4FB5D176-D662-422D-995C-764D5667521A}" type="presParOf" srcId="{FF2DC350-3641-4A11-A9EC-BDFA3C264C73}" destId="{0039496B-620D-4F1E-9EEB-A05FA941A1E5}" srcOrd="2" destOrd="0" presId="urn:microsoft.com/office/officeart/2018/5/layout/IconCircleLabelList"/>
    <dgm:cxn modelId="{E0DEB1A8-87F5-46FB-A690-D5486FB31B0E}" type="presParOf" srcId="{0039496B-620D-4F1E-9EEB-A05FA941A1E5}" destId="{20DA5DD2-8F06-4576-B551-9EA844D40832}" srcOrd="0" destOrd="0" presId="urn:microsoft.com/office/officeart/2018/5/layout/IconCircleLabelList"/>
    <dgm:cxn modelId="{CF25454A-E31A-40F2-A188-F6BFEAFE2C80}" type="presParOf" srcId="{0039496B-620D-4F1E-9EEB-A05FA941A1E5}" destId="{3134AD8C-E4A2-45B9-9F3B-61EF0B18F28D}" srcOrd="1" destOrd="0" presId="urn:microsoft.com/office/officeart/2018/5/layout/IconCircleLabelList"/>
    <dgm:cxn modelId="{978ED00A-FA6F-41B2-9526-9AFFCAF8B6EB}" type="presParOf" srcId="{0039496B-620D-4F1E-9EEB-A05FA941A1E5}" destId="{C821E293-D8A0-408F-BB2B-148E30B63532}" srcOrd="2" destOrd="0" presId="urn:microsoft.com/office/officeart/2018/5/layout/IconCircleLabelList"/>
    <dgm:cxn modelId="{370476F5-8770-44BD-AF4A-5E7055B90AB1}" type="presParOf" srcId="{0039496B-620D-4F1E-9EEB-A05FA941A1E5}" destId="{96FF90AB-9961-4883-932C-4CCC0A4B3BED}" srcOrd="3" destOrd="0" presId="urn:microsoft.com/office/officeart/2018/5/layout/IconCircleLabelList"/>
    <dgm:cxn modelId="{99C8BEAB-9275-4B64-80C9-47403CE8D9B0}" type="presParOf" srcId="{FF2DC350-3641-4A11-A9EC-BDFA3C264C73}" destId="{C50FDB28-0F64-4F3E-8F4D-71E4D5E55F6A}" srcOrd="3" destOrd="0" presId="urn:microsoft.com/office/officeart/2018/5/layout/IconCircleLabelList"/>
    <dgm:cxn modelId="{61702F33-9C14-4408-83FD-25198F1E05CE}" type="presParOf" srcId="{FF2DC350-3641-4A11-A9EC-BDFA3C264C73}" destId="{BBFF7F15-8EBD-4CAB-A7A7-ACED51C1CD02}" srcOrd="4" destOrd="0" presId="urn:microsoft.com/office/officeart/2018/5/layout/IconCircleLabelList"/>
    <dgm:cxn modelId="{4193C726-5D1B-4A71-8A5B-7CF351572EF1}" type="presParOf" srcId="{BBFF7F15-8EBD-4CAB-A7A7-ACED51C1CD02}" destId="{E2DBC96F-FA8C-44CE-B87A-75E8405A689D}" srcOrd="0" destOrd="0" presId="urn:microsoft.com/office/officeart/2018/5/layout/IconCircleLabelList"/>
    <dgm:cxn modelId="{519D7A8D-0FF7-424C-B841-37FA3A006818}" type="presParOf" srcId="{BBFF7F15-8EBD-4CAB-A7A7-ACED51C1CD02}" destId="{35ACD319-C598-4868-829A-9C863BB6E113}" srcOrd="1" destOrd="0" presId="urn:microsoft.com/office/officeart/2018/5/layout/IconCircleLabelList"/>
    <dgm:cxn modelId="{B1918CB9-1228-4B44-9BE5-388831EDC953}" type="presParOf" srcId="{BBFF7F15-8EBD-4CAB-A7A7-ACED51C1CD02}" destId="{B89D595B-DB98-4CDB-92E4-1A2D01453643}" srcOrd="2" destOrd="0" presId="urn:microsoft.com/office/officeart/2018/5/layout/IconCircleLabelList"/>
    <dgm:cxn modelId="{CF2789A8-4D2F-487A-B72D-681884A6718F}" type="presParOf" srcId="{BBFF7F15-8EBD-4CAB-A7A7-ACED51C1CD02}" destId="{2B602516-4D71-4A5D-AECB-BA6CBA980C1F}" srcOrd="3" destOrd="0" presId="urn:microsoft.com/office/officeart/2018/5/layout/IconCircleLabelList"/>
    <dgm:cxn modelId="{FD4C1BFE-9F9A-4A9D-B7CC-393352D6E638}" type="presParOf" srcId="{FF2DC350-3641-4A11-A9EC-BDFA3C264C73}" destId="{BC6B0AD4-2C43-4C1F-BC11-7FB1A1ADF118}" srcOrd="5" destOrd="0" presId="urn:microsoft.com/office/officeart/2018/5/layout/IconCircleLabelList"/>
    <dgm:cxn modelId="{73D8AAE4-E0CE-4AAD-BB72-92F7EF397E00}" type="presParOf" srcId="{FF2DC350-3641-4A11-A9EC-BDFA3C264C73}" destId="{C253A6B3-F8D6-4EF7-A004-27D86D1BE532}" srcOrd="6" destOrd="0" presId="urn:microsoft.com/office/officeart/2018/5/layout/IconCircleLabelList"/>
    <dgm:cxn modelId="{D9621B2F-740B-44AD-99E2-0FCE63CFB631}" type="presParOf" srcId="{C253A6B3-F8D6-4EF7-A004-27D86D1BE532}" destId="{DE10787E-572B-43D2-9839-A8FCBCC7D849}" srcOrd="0" destOrd="0" presId="urn:microsoft.com/office/officeart/2018/5/layout/IconCircleLabelList"/>
    <dgm:cxn modelId="{F82BA89D-B549-469B-85FF-57C19EC7F8CF}" type="presParOf" srcId="{C253A6B3-F8D6-4EF7-A004-27D86D1BE532}" destId="{AD985B1E-CEBF-489C-9A55-4ADA823C97D7}" srcOrd="1" destOrd="0" presId="urn:microsoft.com/office/officeart/2018/5/layout/IconCircleLabelList"/>
    <dgm:cxn modelId="{954847A4-855A-4A79-A06F-FDBBE5135272}" type="presParOf" srcId="{C253A6B3-F8D6-4EF7-A004-27D86D1BE532}" destId="{7190A81A-6D78-4CEB-8835-AB9E288E3634}" srcOrd="2" destOrd="0" presId="urn:microsoft.com/office/officeart/2018/5/layout/IconCircleLabelList"/>
    <dgm:cxn modelId="{8EB63468-5E41-49C4-8C9D-D3301B7F3289}" type="presParOf" srcId="{C253A6B3-F8D6-4EF7-A004-27D86D1BE532}" destId="{F02F7175-F18E-416E-8479-0297BB3549B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314A6-025E-4D31-AD2A-37C2D54242AA}"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879CE313-CBC6-43B6-8368-21D2353A3D33}">
      <dgm:prSet phldrT="[Text]"/>
      <dgm:spPr/>
      <dgm:t>
        <a:bodyPr/>
        <a:lstStyle/>
        <a:p>
          <a:pPr algn="ctr"/>
          <a:r>
            <a:rPr lang="en-US" b="0" dirty="0">
              <a:latin typeface="Cambria" panose="02040503050406030204" pitchFamily="18" charset="0"/>
              <a:ea typeface="Cambria" panose="02040503050406030204" pitchFamily="18" charset="0"/>
              <a:cs typeface="Times New Roman" panose="02020603050405020304" pitchFamily="18" charset="0"/>
            </a:rPr>
            <a:t>Numerical Results of Bluetooth Controlled Smart Home based on Arduino and Automatic Water Pump:</a:t>
          </a:r>
          <a:endParaRPr lang="en-US" b="0" dirty="0">
            <a:latin typeface="Cambria" panose="02040503050406030204" pitchFamily="18" charset="0"/>
            <a:ea typeface="Cambria" panose="02040503050406030204" pitchFamily="18" charset="0"/>
          </a:endParaRPr>
        </a:p>
      </dgm:t>
    </dgm:pt>
    <dgm:pt modelId="{5B52B67C-D87E-4C3A-BC37-E57771CCEB86}" type="parTrans" cxnId="{A50BD59C-5AAD-44C6-BD40-74DD51477BDA}">
      <dgm:prSet/>
      <dgm:spPr/>
      <dgm:t>
        <a:bodyPr/>
        <a:lstStyle/>
        <a:p>
          <a:endParaRPr lang="en-US"/>
        </a:p>
      </dgm:t>
    </dgm:pt>
    <dgm:pt modelId="{4ADCC2C6-915A-4CDA-8D31-F5EA8E265390}" type="sibTrans" cxnId="{A50BD59C-5AAD-44C6-BD40-74DD51477BDA}">
      <dgm:prSet/>
      <dgm:spPr/>
      <dgm:t>
        <a:bodyPr/>
        <a:lstStyle/>
        <a:p>
          <a:endParaRPr lang="en-US"/>
        </a:p>
      </dgm:t>
    </dgm:pt>
    <dgm:pt modelId="{3A47BC6D-DBE4-4C08-8229-280F7FF11E02}">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Arduino can be used to control Bluetooth-enabled home equipment.</a:t>
          </a:r>
        </a:p>
      </dgm:t>
    </dgm:pt>
    <dgm:pt modelId="{A965D16D-C491-4ADC-8E5B-F2A9D7DA57B1}" type="parTrans" cxnId="{8859C0BB-5F25-4954-9FC4-DD0AEF1F7E2A}">
      <dgm:prSet/>
      <dgm:spPr/>
      <dgm:t>
        <a:bodyPr/>
        <a:lstStyle/>
        <a:p>
          <a:endParaRPr lang="en-US"/>
        </a:p>
      </dgm:t>
    </dgm:pt>
    <dgm:pt modelId="{3AD48A9E-D4DE-43DF-B6DA-52637240C1A9}" type="sibTrans" cxnId="{8859C0BB-5F25-4954-9FC4-DD0AEF1F7E2A}">
      <dgm:prSet/>
      <dgm:spPr/>
      <dgm:t>
        <a:bodyPr/>
        <a:lstStyle/>
        <a:p>
          <a:endParaRPr lang="en-US"/>
        </a:p>
      </dgm:t>
    </dgm:pt>
    <dgm:pt modelId="{3E723D87-A3E0-4567-B56C-AFC976D7BB17}">
      <dgm:prSet phldrT="[Text]" custT="1"/>
      <dgm:spPr/>
      <dgm:t>
        <a:bodyPr/>
        <a:lstStyle/>
        <a:p>
          <a:r>
            <a:rPr lang="en-US" sz="1400" b="1" dirty="0">
              <a:latin typeface="Cambria" panose="02040503050406030204" pitchFamily="18" charset="0"/>
              <a:ea typeface="Cambria" panose="02040503050406030204" pitchFamily="18" charset="0"/>
              <a:cs typeface="Times New Roman" panose="02020603050405020304" pitchFamily="18" charset="0"/>
            </a:rPr>
            <a:t>Experimental Results of Arduino-based Bluetooth Control Smart Home and Automatic Water Pump:</a:t>
          </a:r>
        </a:p>
      </dgm:t>
    </dgm:pt>
    <dgm:pt modelId="{EC2BFB93-A101-4465-918C-1C16BD12A97E}" type="parTrans" cxnId="{2CA6D76D-E61C-4915-B888-AD262B8B1982}">
      <dgm:prSet/>
      <dgm:spPr/>
      <dgm:t>
        <a:bodyPr/>
        <a:lstStyle/>
        <a:p>
          <a:endParaRPr lang="en-US"/>
        </a:p>
      </dgm:t>
    </dgm:pt>
    <dgm:pt modelId="{96E62BE8-A7F8-45D2-9CDE-116A937CC9BB}" type="sibTrans" cxnId="{2CA6D76D-E61C-4915-B888-AD262B8B1982}">
      <dgm:prSet/>
      <dgm:spPr/>
      <dgm:t>
        <a:bodyPr/>
        <a:lstStyle/>
        <a:p>
          <a:endParaRPr lang="en-US"/>
        </a:p>
      </dgm:t>
    </dgm:pt>
    <dgm:pt modelId="{F334903A-828B-40CC-AE1E-C1F001378E5F}">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The Arduino can be used to control multiple devices in a home with accuracy and precision.</a:t>
          </a:r>
        </a:p>
      </dgm:t>
    </dgm:pt>
    <dgm:pt modelId="{0FA0BB33-895B-49DE-BAFC-3A7D0EED2530}" type="parTrans" cxnId="{8203A3E3-40C7-4A2E-B111-8E0C619517E1}">
      <dgm:prSet/>
      <dgm:spPr/>
      <dgm:t>
        <a:bodyPr/>
        <a:lstStyle/>
        <a:p>
          <a:endParaRPr lang="en-US"/>
        </a:p>
      </dgm:t>
    </dgm:pt>
    <dgm:pt modelId="{9186D701-A876-44AC-B6B0-90D2575F6D1E}" type="sibTrans" cxnId="{8203A3E3-40C7-4A2E-B111-8E0C619517E1}">
      <dgm:prSet/>
      <dgm:spPr/>
      <dgm:t>
        <a:bodyPr/>
        <a:lstStyle/>
        <a:p>
          <a:endParaRPr lang="en-US"/>
        </a:p>
      </dgm:t>
    </dgm:pt>
    <dgm:pt modelId="{3E850951-7B64-4B9D-A948-0DE315629670}">
      <dgm:prSet phldrT="[Text]" custT="1"/>
      <dgm:spPr/>
      <dgm:t>
        <a:bodyPr/>
        <a:lstStyle/>
        <a:p>
          <a:pPr>
            <a:buFont typeface="Arial" panose="020B0604020202020204" pitchFamily="34" charset="0"/>
            <a:buChar char="•"/>
          </a:pPr>
          <a:r>
            <a:rPr lang="en-US" sz="1400" dirty="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
When water level is too low, the pump can be utilized to detect it and turn on automatically. This way it can save energy and cut down on water waste.</a:t>
          </a:r>
        </a:p>
      </dgm:t>
    </dgm:pt>
    <dgm:pt modelId="{9D148F30-FA49-4D59-A82D-F7FC74FCDED3}" type="parTrans" cxnId="{A3AB592F-81B1-4936-81B5-35CA642D2321}">
      <dgm:prSet/>
      <dgm:spPr/>
      <dgm:t>
        <a:bodyPr/>
        <a:lstStyle/>
        <a:p>
          <a:endParaRPr lang="en-US"/>
        </a:p>
      </dgm:t>
    </dgm:pt>
    <dgm:pt modelId="{F99532CA-4A6E-421B-8A7C-9F574E96C873}" type="sibTrans" cxnId="{A3AB592F-81B1-4936-81B5-35CA642D2321}">
      <dgm:prSet/>
      <dgm:spPr/>
      <dgm:t>
        <a:bodyPr/>
        <a:lstStyle/>
        <a:p>
          <a:endParaRPr lang="en-US"/>
        </a:p>
      </dgm:t>
    </dgm:pt>
    <dgm:pt modelId="{AC60EA80-87C3-48D8-AEFB-084AA61A9270}">
      <dgm:prSe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 A home's water flow can be controlled by an automatic water pump and can be configured to change according to demand.</a:t>
          </a:r>
        </a:p>
      </dgm:t>
    </dgm:pt>
    <dgm:pt modelId="{D24B2211-0C7F-45A7-85CD-52A7CB5E0223}" type="parTrans" cxnId="{2CD1E0D6-CEBC-4C69-8B0F-AE2AD15B2768}">
      <dgm:prSet/>
      <dgm:spPr/>
      <dgm:t>
        <a:bodyPr/>
        <a:lstStyle/>
        <a:p>
          <a:endParaRPr lang="en-US"/>
        </a:p>
      </dgm:t>
    </dgm:pt>
    <dgm:pt modelId="{8B57735B-EBF3-494F-88F3-ED5AC7A5A53C}" type="sibTrans" cxnId="{2CD1E0D6-CEBC-4C69-8B0F-AE2AD15B2768}">
      <dgm:prSet/>
      <dgm:spPr/>
      <dgm:t>
        <a:bodyPr/>
        <a:lstStyle/>
        <a:p>
          <a:endParaRPr lang="en-US"/>
        </a:p>
      </dgm:t>
    </dgm:pt>
    <dgm:pt modelId="{8F76B466-F38A-44A1-BD85-5A8E29533D28}">
      <dgm:prSe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The pump can be utilized to save energy and cut down on water waste.</a:t>
          </a:r>
        </a:p>
      </dgm:t>
    </dgm:pt>
    <dgm:pt modelId="{7DA689DB-62C2-4DE0-8652-3CFBD7393C3E}" type="parTrans" cxnId="{2452A385-7BB1-47DD-BF9C-7EEF23B5F325}">
      <dgm:prSet/>
      <dgm:spPr/>
      <dgm:t>
        <a:bodyPr/>
        <a:lstStyle/>
        <a:p>
          <a:endParaRPr lang="en-US"/>
        </a:p>
      </dgm:t>
    </dgm:pt>
    <dgm:pt modelId="{EC05C2CC-578B-44D6-BAF1-2EBB31442625}" type="sibTrans" cxnId="{2452A385-7BB1-47DD-BF9C-7EEF23B5F325}">
      <dgm:prSet/>
      <dgm:spPr/>
      <dgm:t>
        <a:bodyPr/>
        <a:lstStyle/>
        <a:p>
          <a:endParaRPr lang="en-US"/>
        </a:p>
      </dgm:t>
    </dgm:pt>
    <dgm:pt modelId="{72E54398-48F0-408E-B269-72A264A5E9F8}">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 Arduino could be programmed to automate processes like lighting, temperature management, and security system control and Multiple devices in a home can be controlled by an effective and dependable system built with an Arduino.</a:t>
          </a:r>
        </a:p>
      </dgm:t>
    </dgm:pt>
    <dgm:pt modelId="{2451F2A7-7D6F-4968-BA05-8A8A0D8CA66F}" type="parTrans" cxnId="{33CE577E-614C-4333-90A8-70AE7F3425AF}">
      <dgm:prSet/>
      <dgm:spPr/>
      <dgm:t>
        <a:bodyPr/>
        <a:lstStyle/>
        <a:p>
          <a:endParaRPr lang="en-US"/>
        </a:p>
      </dgm:t>
    </dgm:pt>
    <dgm:pt modelId="{549C2704-6CA4-41E2-ACB9-A39C21204B20}" type="sibTrans" cxnId="{33CE577E-614C-4333-90A8-70AE7F3425AF}">
      <dgm:prSet/>
      <dgm:spPr/>
      <dgm:t>
        <a:bodyPr/>
        <a:lstStyle/>
        <a:p>
          <a:endParaRPr lang="en-US"/>
        </a:p>
      </dgm:t>
    </dgm:pt>
    <dgm:pt modelId="{D35AFA25-7F09-4050-8648-C26656ECADC2}">
      <dgm:prSet phldrT="[Text]" custT="1"/>
      <dgm:spPr/>
      <dgm:t>
        <a:bodyPr/>
        <a:lstStyle/>
        <a:p>
          <a:endParaRPr lang="en-US" sz="1400" dirty="0">
            <a:latin typeface="Cambria" panose="02040503050406030204" pitchFamily="18" charset="0"/>
            <a:ea typeface="Cambria" panose="02040503050406030204" pitchFamily="18" charset="0"/>
            <a:cs typeface="Times New Roman" panose="02020603050405020304" pitchFamily="18" charset="0"/>
          </a:endParaRPr>
        </a:p>
      </dgm:t>
    </dgm:pt>
    <dgm:pt modelId="{075E5075-B339-4B31-9CC6-45D49BC3B783}" type="parTrans" cxnId="{42B694BA-A71F-4BD5-AAD6-9DE3106B0194}">
      <dgm:prSet/>
      <dgm:spPr/>
      <dgm:t>
        <a:bodyPr/>
        <a:lstStyle/>
        <a:p>
          <a:endParaRPr lang="en-US"/>
        </a:p>
      </dgm:t>
    </dgm:pt>
    <dgm:pt modelId="{7C19CE60-7760-446C-8859-AAEF19EAB109}" type="sibTrans" cxnId="{42B694BA-A71F-4BD5-AAD6-9DE3106B0194}">
      <dgm:prSet/>
      <dgm:spPr/>
      <dgm:t>
        <a:bodyPr/>
        <a:lstStyle/>
        <a:p>
          <a:endParaRPr lang="en-US"/>
        </a:p>
      </dgm:t>
    </dgm:pt>
    <dgm:pt modelId="{737C62F0-0CE0-4F82-A288-C5C1914A5ADA}">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 The Arduino may be used to precisely and accurately regulate a number of appliances in a home.</a:t>
          </a:r>
        </a:p>
      </dgm:t>
    </dgm:pt>
    <dgm:pt modelId="{B91AA95C-4AC4-4738-9B32-E0340D33AE77}" type="parTrans" cxnId="{600BDD46-2C9F-4C01-A68D-742482E31EA1}">
      <dgm:prSet/>
      <dgm:spPr/>
      <dgm:t>
        <a:bodyPr/>
        <a:lstStyle/>
        <a:p>
          <a:endParaRPr lang="en-US"/>
        </a:p>
      </dgm:t>
    </dgm:pt>
    <dgm:pt modelId="{37763D79-4A78-431C-B625-D95191BE106B}" type="sibTrans" cxnId="{600BDD46-2C9F-4C01-A68D-742482E31EA1}">
      <dgm:prSet/>
      <dgm:spPr/>
      <dgm:t>
        <a:bodyPr/>
        <a:lstStyle/>
        <a:p>
          <a:endParaRPr lang="en-US"/>
        </a:p>
      </dgm:t>
    </dgm:pt>
    <dgm:pt modelId="{00E1BA58-6B31-4B07-92C2-AE2FEBF50459}" type="pres">
      <dgm:prSet presAssocID="{B04314A6-025E-4D31-AD2A-37C2D54242AA}" presName="Name0" presStyleCnt="0">
        <dgm:presLayoutVars>
          <dgm:dir/>
          <dgm:animLvl val="lvl"/>
          <dgm:resizeHandles/>
        </dgm:presLayoutVars>
      </dgm:prSet>
      <dgm:spPr/>
    </dgm:pt>
    <dgm:pt modelId="{99DCFC7E-809E-40E9-B6D7-FB8701F0D6D3}" type="pres">
      <dgm:prSet presAssocID="{879CE313-CBC6-43B6-8368-21D2353A3D33}" presName="linNode" presStyleCnt="0"/>
      <dgm:spPr/>
    </dgm:pt>
    <dgm:pt modelId="{40D36912-6325-455E-A120-1140B28CBF42}" type="pres">
      <dgm:prSet presAssocID="{879CE313-CBC6-43B6-8368-21D2353A3D33}" presName="parentShp" presStyleLbl="node1" presStyleIdx="0" presStyleCnt="2" custScaleY="307084">
        <dgm:presLayoutVars>
          <dgm:bulletEnabled val="1"/>
        </dgm:presLayoutVars>
      </dgm:prSet>
      <dgm:spPr/>
    </dgm:pt>
    <dgm:pt modelId="{A91DFB8E-8B69-490C-A9E1-10145D8338A3}" type="pres">
      <dgm:prSet presAssocID="{879CE313-CBC6-43B6-8368-21D2353A3D33}" presName="childShp" presStyleLbl="bgAccFollowNode1" presStyleIdx="0" presStyleCnt="2" custScaleX="187751" custScaleY="902406" custLinFactNeighborX="232" custLinFactNeighborY="30042">
        <dgm:presLayoutVars>
          <dgm:bulletEnabled val="1"/>
        </dgm:presLayoutVars>
      </dgm:prSet>
      <dgm:spPr/>
    </dgm:pt>
    <dgm:pt modelId="{84971BC7-41B8-4EFF-BB8D-CF2BC401D80D}" type="pres">
      <dgm:prSet presAssocID="{4ADCC2C6-915A-4CDA-8D31-F5EA8E265390}" presName="spacing" presStyleCnt="0"/>
      <dgm:spPr/>
    </dgm:pt>
    <dgm:pt modelId="{408355B2-4AB1-4CDC-8C00-0179017EB20B}" type="pres">
      <dgm:prSet presAssocID="{3E723D87-A3E0-4567-B56C-AFC976D7BB17}" presName="linNode" presStyleCnt="0"/>
      <dgm:spPr/>
    </dgm:pt>
    <dgm:pt modelId="{D4A8EC39-E4A8-4956-8F06-228964F79768}" type="pres">
      <dgm:prSet presAssocID="{3E723D87-A3E0-4567-B56C-AFC976D7BB17}" presName="parentShp" presStyleLbl="node1" presStyleIdx="1" presStyleCnt="2" custScaleX="73640" custScaleY="358289" custLinFactNeighborX="-2219" custLinFactNeighborY="9916">
        <dgm:presLayoutVars>
          <dgm:bulletEnabled val="1"/>
        </dgm:presLayoutVars>
      </dgm:prSet>
      <dgm:spPr/>
    </dgm:pt>
    <dgm:pt modelId="{F4ED0A74-10BB-44E9-B334-2BA2B5519483}" type="pres">
      <dgm:prSet presAssocID="{3E723D87-A3E0-4567-B56C-AFC976D7BB17}" presName="childShp" presStyleLbl="bgAccFollowNode1" presStyleIdx="1" presStyleCnt="2" custScaleX="151972" custScaleY="809462" custLinFactNeighborX="-234" custLinFactNeighborY="34091">
        <dgm:presLayoutVars>
          <dgm:bulletEnabled val="1"/>
        </dgm:presLayoutVars>
      </dgm:prSet>
      <dgm:spPr/>
    </dgm:pt>
  </dgm:ptLst>
  <dgm:cxnLst>
    <dgm:cxn modelId="{69EBCD09-D708-4781-A736-58B9B917B4A5}" type="presOf" srcId="{AC60EA80-87C3-48D8-AEFB-084AA61A9270}" destId="{A91DFB8E-8B69-490C-A9E1-10145D8338A3}" srcOrd="0" destOrd="3" presId="urn:microsoft.com/office/officeart/2005/8/layout/vList6"/>
    <dgm:cxn modelId="{A3AB592F-81B1-4936-81B5-35CA642D2321}" srcId="{3E723D87-A3E0-4567-B56C-AFC976D7BB17}" destId="{3E850951-7B64-4B9D-A948-0DE315629670}" srcOrd="2" destOrd="0" parTransId="{9D148F30-FA49-4D59-A82D-F7FC74FCDED3}" sibTransId="{F99532CA-4A6E-421B-8A7C-9F574E96C873}"/>
    <dgm:cxn modelId="{B117C760-D9CD-4E07-B765-D0ECCA54FA87}" type="presOf" srcId="{879CE313-CBC6-43B6-8368-21D2353A3D33}" destId="{40D36912-6325-455E-A120-1140B28CBF42}" srcOrd="0" destOrd="0" presId="urn:microsoft.com/office/officeart/2005/8/layout/vList6"/>
    <dgm:cxn modelId="{EEC71162-8E62-4626-A957-C400DD9ECA44}" type="presOf" srcId="{8F76B466-F38A-44A1-BD85-5A8E29533D28}" destId="{A91DFB8E-8B69-490C-A9E1-10145D8338A3}" srcOrd="0" destOrd="4" presId="urn:microsoft.com/office/officeart/2005/8/layout/vList6"/>
    <dgm:cxn modelId="{600BDD46-2C9F-4C01-A68D-742482E31EA1}" srcId="{3E723D87-A3E0-4567-B56C-AFC976D7BB17}" destId="{737C62F0-0CE0-4F82-A288-C5C1914A5ADA}" srcOrd="1" destOrd="0" parTransId="{B91AA95C-4AC4-4738-9B32-E0340D33AE77}" sibTransId="{37763D79-4A78-431C-B625-D95191BE106B}"/>
    <dgm:cxn modelId="{510B4469-C0E6-4CB3-863C-E01B15B4955B}" type="presOf" srcId="{F334903A-828B-40CC-AE1E-C1F001378E5F}" destId="{F4ED0A74-10BB-44E9-B334-2BA2B5519483}" srcOrd="0" destOrd="0" presId="urn:microsoft.com/office/officeart/2005/8/layout/vList6"/>
    <dgm:cxn modelId="{2CA6D76D-E61C-4915-B888-AD262B8B1982}" srcId="{B04314A6-025E-4D31-AD2A-37C2D54242AA}" destId="{3E723D87-A3E0-4567-B56C-AFC976D7BB17}" srcOrd="1" destOrd="0" parTransId="{EC2BFB93-A101-4465-918C-1C16BD12A97E}" sibTransId="{96E62BE8-A7F8-45D2-9CDE-116A937CC9BB}"/>
    <dgm:cxn modelId="{64FB084F-9AC2-4154-9264-72051B43B16B}" type="presOf" srcId="{737C62F0-0CE0-4F82-A288-C5C1914A5ADA}" destId="{F4ED0A74-10BB-44E9-B334-2BA2B5519483}" srcOrd="0" destOrd="1" presId="urn:microsoft.com/office/officeart/2005/8/layout/vList6"/>
    <dgm:cxn modelId="{CAAB1077-80EE-4C88-8CC3-AC2930F368F0}" type="presOf" srcId="{72E54398-48F0-408E-B269-72A264A5E9F8}" destId="{A91DFB8E-8B69-490C-A9E1-10145D8338A3}" srcOrd="0" destOrd="2" presId="urn:microsoft.com/office/officeart/2005/8/layout/vList6"/>
    <dgm:cxn modelId="{33CE577E-614C-4333-90A8-70AE7F3425AF}" srcId="{879CE313-CBC6-43B6-8368-21D2353A3D33}" destId="{72E54398-48F0-408E-B269-72A264A5E9F8}" srcOrd="2" destOrd="0" parTransId="{2451F2A7-7D6F-4968-BA05-8A8A0D8CA66F}" sibTransId="{549C2704-6CA4-41E2-ACB9-A39C21204B20}"/>
    <dgm:cxn modelId="{2452A385-7BB1-47DD-BF9C-7EEF23B5F325}" srcId="{879CE313-CBC6-43B6-8368-21D2353A3D33}" destId="{8F76B466-F38A-44A1-BD85-5A8E29533D28}" srcOrd="4" destOrd="0" parTransId="{7DA689DB-62C2-4DE0-8652-3CFBD7393C3E}" sibTransId="{EC05C2CC-578B-44D6-BAF1-2EBB31442625}"/>
    <dgm:cxn modelId="{8B61018B-F7C8-4F3A-BB99-B1BAECE0F9B6}" type="presOf" srcId="{3E850951-7B64-4B9D-A948-0DE315629670}" destId="{F4ED0A74-10BB-44E9-B334-2BA2B5519483}" srcOrd="0" destOrd="2" presId="urn:microsoft.com/office/officeart/2005/8/layout/vList6"/>
    <dgm:cxn modelId="{A50BD59C-5AAD-44C6-BD40-74DD51477BDA}" srcId="{B04314A6-025E-4D31-AD2A-37C2D54242AA}" destId="{879CE313-CBC6-43B6-8368-21D2353A3D33}" srcOrd="0" destOrd="0" parTransId="{5B52B67C-D87E-4C3A-BC37-E57771CCEB86}" sibTransId="{4ADCC2C6-915A-4CDA-8D31-F5EA8E265390}"/>
    <dgm:cxn modelId="{42B694BA-A71F-4BD5-AAD6-9DE3106B0194}" srcId="{879CE313-CBC6-43B6-8368-21D2353A3D33}" destId="{D35AFA25-7F09-4050-8648-C26656ECADC2}" srcOrd="0" destOrd="0" parTransId="{075E5075-B339-4B31-9CC6-45D49BC3B783}" sibTransId="{7C19CE60-7760-446C-8859-AAEF19EAB109}"/>
    <dgm:cxn modelId="{8859C0BB-5F25-4954-9FC4-DD0AEF1F7E2A}" srcId="{879CE313-CBC6-43B6-8368-21D2353A3D33}" destId="{3A47BC6D-DBE4-4C08-8229-280F7FF11E02}" srcOrd="1" destOrd="0" parTransId="{A965D16D-C491-4ADC-8E5B-F2A9D7DA57B1}" sibTransId="{3AD48A9E-D4DE-43DF-B6DA-52637240C1A9}"/>
    <dgm:cxn modelId="{E72D37D3-AA6C-4676-8925-6F7426A395EF}" type="presOf" srcId="{3E723D87-A3E0-4567-B56C-AFC976D7BB17}" destId="{D4A8EC39-E4A8-4956-8F06-228964F79768}" srcOrd="0" destOrd="0" presId="urn:microsoft.com/office/officeart/2005/8/layout/vList6"/>
    <dgm:cxn modelId="{2CD1E0D6-CEBC-4C69-8B0F-AE2AD15B2768}" srcId="{879CE313-CBC6-43B6-8368-21D2353A3D33}" destId="{AC60EA80-87C3-48D8-AEFB-084AA61A9270}" srcOrd="3" destOrd="0" parTransId="{D24B2211-0C7F-45A7-85CD-52A7CB5E0223}" sibTransId="{8B57735B-EBF3-494F-88F3-ED5AC7A5A53C}"/>
    <dgm:cxn modelId="{252E55E0-134A-42B0-B747-C1FA962B8768}" type="presOf" srcId="{D35AFA25-7F09-4050-8648-C26656ECADC2}" destId="{A91DFB8E-8B69-490C-A9E1-10145D8338A3}" srcOrd="0" destOrd="0" presId="urn:microsoft.com/office/officeart/2005/8/layout/vList6"/>
    <dgm:cxn modelId="{8203A3E3-40C7-4A2E-B111-8E0C619517E1}" srcId="{3E723D87-A3E0-4567-B56C-AFC976D7BB17}" destId="{F334903A-828B-40CC-AE1E-C1F001378E5F}" srcOrd="0" destOrd="0" parTransId="{0FA0BB33-895B-49DE-BAFC-3A7D0EED2530}" sibTransId="{9186D701-A876-44AC-B6B0-90D2575F6D1E}"/>
    <dgm:cxn modelId="{FC3F4DE7-FEDF-4123-A592-679DFCCEDEE4}" type="presOf" srcId="{3A47BC6D-DBE4-4C08-8229-280F7FF11E02}" destId="{A91DFB8E-8B69-490C-A9E1-10145D8338A3}" srcOrd="0" destOrd="1" presId="urn:microsoft.com/office/officeart/2005/8/layout/vList6"/>
    <dgm:cxn modelId="{686970F7-988C-4F17-BB67-4C4EBA86857B}" type="presOf" srcId="{B04314A6-025E-4D31-AD2A-37C2D54242AA}" destId="{00E1BA58-6B31-4B07-92C2-AE2FEBF50459}" srcOrd="0" destOrd="0" presId="urn:microsoft.com/office/officeart/2005/8/layout/vList6"/>
    <dgm:cxn modelId="{2404FA71-953E-4C1B-9281-0EF4F815FC55}" type="presParOf" srcId="{00E1BA58-6B31-4B07-92C2-AE2FEBF50459}" destId="{99DCFC7E-809E-40E9-B6D7-FB8701F0D6D3}" srcOrd="0" destOrd="0" presId="urn:microsoft.com/office/officeart/2005/8/layout/vList6"/>
    <dgm:cxn modelId="{9B361B33-AFE5-4363-A412-9A8A677CC785}" type="presParOf" srcId="{99DCFC7E-809E-40E9-B6D7-FB8701F0D6D3}" destId="{40D36912-6325-455E-A120-1140B28CBF42}" srcOrd="0" destOrd="0" presId="urn:microsoft.com/office/officeart/2005/8/layout/vList6"/>
    <dgm:cxn modelId="{2DB64555-05F6-45AF-92C5-1988F7ADFFB1}" type="presParOf" srcId="{99DCFC7E-809E-40E9-B6D7-FB8701F0D6D3}" destId="{A91DFB8E-8B69-490C-A9E1-10145D8338A3}" srcOrd="1" destOrd="0" presId="urn:microsoft.com/office/officeart/2005/8/layout/vList6"/>
    <dgm:cxn modelId="{B8277B45-CA36-441B-85FE-129332389CE1}" type="presParOf" srcId="{00E1BA58-6B31-4B07-92C2-AE2FEBF50459}" destId="{84971BC7-41B8-4EFF-BB8D-CF2BC401D80D}" srcOrd="1" destOrd="0" presId="urn:microsoft.com/office/officeart/2005/8/layout/vList6"/>
    <dgm:cxn modelId="{D97A4172-EBC3-4BCC-93AC-0EE8E03B027D}" type="presParOf" srcId="{00E1BA58-6B31-4B07-92C2-AE2FEBF50459}" destId="{408355B2-4AB1-4CDC-8C00-0179017EB20B}" srcOrd="2" destOrd="0" presId="urn:microsoft.com/office/officeart/2005/8/layout/vList6"/>
    <dgm:cxn modelId="{1FA28797-911C-4074-9932-BB4809F8A940}" type="presParOf" srcId="{408355B2-4AB1-4CDC-8C00-0179017EB20B}" destId="{D4A8EC39-E4A8-4956-8F06-228964F79768}" srcOrd="0" destOrd="0" presId="urn:microsoft.com/office/officeart/2005/8/layout/vList6"/>
    <dgm:cxn modelId="{40E5CA12-2508-4D7D-BC2E-2F34A2A03556}" type="presParOf" srcId="{408355B2-4AB1-4CDC-8C00-0179017EB20B}" destId="{F4ED0A74-10BB-44E9-B334-2BA2B551948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88DB7C-A4BF-4DC1-8423-C11435EC204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0F0F7DD-24E4-4792-AC0F-EB077A8A0C90}">
      <dgm:prSet phldrT="[Tex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In this project we can also control our automated house using voice control</a:t>
          </a:r>
          <a:r>
            <a:rPr lang="en-US" sz="1300" dirty="0">
              <a:latin typeface="Times New Roman" panose="02020603050405020304" pitchFamily="18" charset="0"/>
              <a:cs typeface="Times New Roman" panose="02020603050405020304" pitchFamily="18" charset="0"/>
            </a:rPr>
            <a:t>.</a:t>
          </a:r>
        </a:p>
      </dgm:t>
    </dgm:pt>
    <dgm:pt modelId="{CB5B993C-6C4C-4E92-A86A-593FEDCA76B9}" type="parTrans" cxnId="{A704F71E-44E5-41AA-A02A-C043095352EA}">
      <dgm:prSet/>
      <dgm:spPr/>
      <dgm:t>
        <a:bodyPr/>
        <a:lstStyle/>
        <a:p>
          <a:endParaRPr lang="en-US"/>
        </a:p>
      </dgm:t>
    </dgm:pt>
    <dgm:pt modelId="{8A7828AA-5752-45C5-816F-E5EA39199C36}" type="sibTrans" cxnId="{A704F71E-44E5-41AA-A02A-C043095352EA}">
      <dgm:prSet/>
      <dgm:spPr/>
      <dgm:t>
        <a:bodyPr/>
        <a:lstStyle/>
        <a:p>
          <a:endParaRPr lang="en-US"/>
        </a:p>
      </dgm:t>
    </dgm:pt>
    <dgm:pt modelId="{2D672406-592D-4841-B2DA-45742609EB73}">
      <dgm:prSet phldrT="[Text]"/>
      <dgm:spPr/>
      <dgm:t>
        <a:bodyPr/>
        <a:lstStyle/>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The water motor system that we have used that can be also control by voice instead of automatic system</a:t>
          </a:r>
          <a:endParaRPr lang="en-US" dirty="0"/>
        </a:p>
      </dgm:t>
    </dgm:pt>
    <dgm:pt modelId="{D792F51F-F8D2-4D8C-9ED6-AA8397155B05}" type="parTrans" cxnId="{A527797E-1348-4023-9053-81DD6F8F032A}">
      <dgm:prSet/>
      <dgm:spPr/>
      <dgm:t>
        <a:bodyPr/>
        <a:lstStyle/>
        <a:p>
          <a:endParaRPr lang="en-US"/>
        </a:p>
      </dgm:t>
    </dgm:pt>
    <dgm:pt modelId="{8A1A0444-F6D1-4293-B8FB-20CE0B13448F}" type="sibTrans" cxnId="{A527797E-1348-4023-9053-81DD6F8F032A}">
      <dgm:prSet/>
      <dgm:spPr/>
      <dgm:t>
        <a:bodyPr/>
        <a:lstStyle/>
        <a:p>
          <a:endParaRPr lang="en-US"/>
        </a:p>
      </dgm:t>
    </dgm:pt>
    <dgm:pt modelId="{CB8D7D8F-531D-481B-A23F-291F25B9FE04}">
      <dgm:prSet custT="1"/>
      <dgm:spPr/>
      <dgm:t>
        <a:bodyPr/>
        <a:lstStyle/>
        <a:p>
          <a:pPr algn="just"/>
          <a:r>
            <a:rPr lang="en-US" sz="2000" dirty="0">
              <a:latin typeface="Times New Roman" panose="02020603050405020304" pitchFamily="18" charset="0"/>
              <a:cs typeface="Times New Roman" panose="02020603050405020304" pitchFamily="18" charset="0"/>
            </a:rPr>
            <a:t>Room temperature detector can be use which can turn on either ac or heater depending on the temperature</a:t>
          </a:r>
          <a:endParaRPr lang="en-US" sz="2000" dirty="0"/>
        </a:p>
      </dgm:t>
    </dgm:pt>
    <dgm:pt modelId="{FD1679C3-F015-4B32-858A-2097FA7F0D23}" type="parTrans" cxnId="{CDEEC69A-B896-4B2F-BEF8-0B0950776519}">
      <dgm:prSet/>
      <dgm:spPr/>
      <dgm:t>
        <a:bodyPr/>
        <a:lstStyle/>
        <a:p>
          <a:endParaRPr lang="en-US"/>
        </a:p>
      </dgm:t>
    </dgm:pt>
    <dgm:pt modelId="{DB060E62-2A49-4E67-9DCD-35C39FA6D9C5}" type="sibTrans" cxnId="{CDEEC69A-B896-4B2F-BEF8-0B0950776519}">
      <dgm:prSet/>
      <dgm:spPr/>
      <dgm:t>
        <a:bodyPr/>
        <a:lstStyle/>
        <a:p>
          <a:endParaRPr lang="en-US"/>
        </a:p>
      </dgm:t>
    </dgm:pt>
    <dgm:pt modelId="{27EE23E1-4579-4D1A-B841-7E9520A83820}" type="pres">
      <dgm:prSet presAssocID="{5288DB7C-A4BF-4DC1-8423-C11435EC204B}" presName="linear" presStyleCnt="0">
        <dgm:presLayoutVars>
          <dgm:dir/>
          <dgm:animLvl val="lvl"/>
          <dgm:resizeHandles val="exact"/>
        </dgm:presLayoutVars>
      </dgm:prSet>
      <dgm:spPr/>
    </dgm:pt>
    <dgm:pt modelId="{3996D5A3-742F-40FA-B374-50E16D4D3443}" type="pres">
      <dgm:prSet presAssocID="{B0F0F7DD-24E4-4792-AC0F-EB077A8A0C90}" presName="parentLin" presStyleCnt="0"/>
      <dgm:spPr/>
    </dgm:pt>
    <dgm:pt modelId="{5CCF7624-C0CD-4F85-8D2C-43C7E8D9F3CE}" type="pres">
      <dgm:prSet presAssocID="{B0F0F7DD-24E4-4792-AC0F-EB077A8A0C90}" presName="parentLeftMargin" presStyleLbl="node1" presStyleIdx="0" presStyleCnt="3"/>
      <dgm:spPr/>
    </dgm:pt>
    <dgm:pt modelId="{FCB22210-2019-441F-A1BE-4C6A31AF7514}" type="pres">
      <dgm:prSet presAssocID="{B0F0F7DD-24E4-4792-AC0F-EB077A8A0C90}" presName="parentText" presStyleLbl="node1" presStyleIdx="0" presStyleCnt="3" custScaleY="169858" custLinFactNeighborX="21774" custLinFactNeighborY="-86774">
        <dgm:presLayoutVars>
          <dgm:chMax val="0"/>
          <dgm:bulletEnabled val="1"/>
        </dgm:presLayoutVars>
      </dgm:prSet>
      <dgm:spPr/>
    </dgm:pt>
    <dgm:pt modelId="{B99359D3-7487-4173-9E9C-120C5C9F8FEA}" type="pres">
      <dgm:prSet presAssocID="{B0F0F7DD-24E4-4792-AC0F-EB077A8A0C90}" presName="negativeSpace" presStyleCnt="0"/>
      <dgm:spPr/>
    </dgm:pt>
    <dgm:pt modelId="{FEBDA187-6196-4E3C-8507-20A32623B2E6}" type="pres">
      <dgm:prSet presAssocID="{B0F0F7DD-24E4-4792-AC0F-EB077A8A0C90}" presName="childText" presStyleLbl="conFgAcc1" presStyleIdx="0" presStyleCnt="3" custLinFactY="-89462" custLinFactNeighborX="-181" custLinFactNeighborY="-100000">
        <dgm:presLayoutVars>
          <dgm:bulletEnabled val="1"/>
        </dgm:presLayoutVars>
      </dgm:prSet>
      <dgm:spPr/>
    </dgm:pt>
    <dgm:pt modelId="{B8D22E71-59F6-497C-A32D-797610342F24}" type="pres">
      <dgm:prSet presAssocID="{8A7828AA-5752-45C5-816F-E5EA39199C36}" presName="spaceBetweenRectangles" presStyleCnt="0"/>
      <dgm:spPr/>
    </dgm:pt>
    <dgm:pt modelId="{548E0197-7739-4832-8846-578BB619A0CE}" type="pres">
      <dgm:prSet presAssocID="{2D672406-592D-4841-B2DA-45742609EB73}" presName="parentLin" presStyleCnt="0"/>
      <dgm:spPr/>
    </dgm:pt>
    <dgm:pt modelId="{B3BDA21A-B834-40D5-A967-1A77D51D332F}" type="pres">
      <dgm:prSet presAssocID="{2D672406-592D-4841-B2DA-45742609EB73}" presName="parentLeftMargin" presStyleLbl="node1" presStyleIdx="0" presStyleCnt="3"/>
      <dgm:spPr/>
    </dgm:pt>
    <dgm:pt modelId="{BFF9F4E5-A84F-48F0-9C8D-7783BD62A5B5}" type="pres">
      <dgm:prSet presAssocID="{2D672406-592D-4841-B2DA-45742609EB73}" presName="parentText" presStyleLbl="node1" presStyleIdx="1" presStyleCnt="3" custScaleY="141542" custLinFactNeighborX="30682" custLinFactNeighborY="-38292">
        <dgm:presLayoutVars>
          <dgm:chMax val="0"/>
          <dgm:bulletEnabled val="1"/>
        </dgm:presLayoutVars>
      </dgm:prSet>
      <dgm:spPr/>
    </dgm:pt>
    <dgm:pt modelId="{C20813BE-1F9B-492A-A9DE-E2AE539A9923}" type="pres">
      <dgm:prSet presAssocID="{2D672406-592D-4841-B2DA-45742609EB73}" presName="negativeSpace" presStyleCnt="0"/>
      <dgm:spPr/>
    </dgm:pt>
    <dgm:pt modelId="{22476A62-D074-4633-9F3B-61EA5DF5D3A7}" type="pres">
      <dgm:prSet presAssocID="{2D672406-592D-4841-B2DA-45742609EB73}" presName="childText" presStyleLbl="conFgAcc1" presStyleIdx="1" presStyleCnt="3" custLinFactY="-34259" custLinFactNeighborY="-100000">
        <dgm:presLayoutVars>
          <dgm:bulletEnabled val="1"/>
        </dgm:presLayoutVars>
      </dgm:prSet>
      <dgm:spPr/>
    </dgm:pt>
    <dgm:pt modelId="{64CC0284-E795-4CA5-AAEC-B32924904685}" type="pres">
      <dgm:prSet presAssocID="{8A1A0444-F6D1-4293-B8FB-20CE0B13448F}" presName="spaceBetweenRectangles" presStyleCnt="0"/>
      <dgm:spPr/>
    </dgm:pt>
    <dgm:pt modelId="{195B9734-58F4-448E-83D9-9FB2F9B092AE}" type="pres">
      <dgm:prSet presAssocID="{CB8D7D8F-531D-481B-A23F-291F25B9FE04}" presName="parentLin" presStyleCnt="0"/>
      <dgm:spPr/>
    </dgm:pt>
    <dgm:pt modelId="{7DCB9191-AFE6-46A7-BAB0-C8E8B65B8975}" type="pres">
      <dgm:prSet presAssocID="{CB8D7D8F-531D-481B-A23F-291F25B9FE04}" presName="parentLeftMargin" presStyleLbl="node1" presStyleIdx="1" presStyleCnt="3"/>
      <dgm:spPr/>
    </dgm:pt>
    <dgm:pt modelId="{AC604E13-932F-43B9-B99E-3EAFE50B56E1}" type="pres">
      <dgm:prSet presAssocID="{CB8D7D8F-531D-481B-A23F-291F25B9FE04}" presName="parentText" presStyleLbl="node1" presStyleIdx="2" presStyleCnt="3" custScaleY="156075">
        <dgm:presLayoutVars>
          <dgm:chMax val="0"/>
          <dgm:bulletEnabled val="1"/>
        </dgm:presLayoutVars>
      </dgm:prSet>
      <dgm:spPr/>
    </dgm:pt>
    <dgm:pt modelId="{93A3F79A-612B-4FF6-A04F-7E03187CC8AE}" type="pres">
      <dgm:prSet presAssocID="{CB8D7D8F-531D-481B-A23F-291F25B9FE04}" presName="negativeSpace" presStyleCnt="0"/>
      <dgm:spPr/>
    </dgm:pt>
    <dgm:pt modelId="{1FEAFFE3-36C4-481F-B292-72DE6225C2CC}" type="pres">
      <dgm:prSet presAssocID="{CB8D7D8F-531D-481B-A23F-291F25B9FE04}" presName="childText" presStyleLbl="conFgAcc1" presStyleIdx="2" presStyleCnt="3">
        <dgm:presLayoutVars>
          <dgm:bulletEnabled val="1"/>
        </dgm:presLayoutVars>
      </dgm:prSet>
      <dgm:spPr/>
    </dgm:pt>
  </dgm:ptLst>
  <dgm:cxnLst>
    <dgm:cxn modelId="{043DDD13-8BDE-41B1-96AD-D2520BF0D3AA}" type="presOf" srcId="{2D672406-592D-4841-B2DA-45742609EB73}" destId="{B3BDA21A-B834-40D5-A967-1A77D51D332F}" srcOrd="0" destOrd="0" presId="urn:microsoft.com/office/officeart/2005/8/layout/list1"/>
    <dgm:cxn modelId="{A704F71E-44E5-41AA-A02A-C043095352EA}" srcId="{5288DB7C-A4BF-4DC1-8423-C11435EC204B}" destId="{B0F0F7DD-24E4-4792-AC0F-EB077A8A0C90}" srcOrd="0" destOrd="0" parTransId="{CB5B993C-6C4C-4E92-A86A-593FEDCA76B9}" sibTransId="{8A7828AA-5752-45C5-816F-E5EA39199C36}"/>
    <dgm:cxn modelId="{13234933-2193-4CCA-AD6C-24F1F05034AF}" type="presOf" srcId="{B0F0F7DD-24E4-4792-AC0F-EB077A8A0C90}" destId="{FCB22210-2019-441F-A1BE-4C6A31AF7514}" srcOrd="1" destOrd="0" presId="urn:microsoft.com/office/officeart/2005/8/layout/list1"/>
    <dgm:cxn modelId="{87C19C3E-5B08-4731-8B2C-360C0AEE3ED3}" type="presOf" srcId="{CB8D7D8F-531D-481B-A23F-291F25B9FE04}" destId="{AC604E13-932F-43B9-B99E-3EAFE50B56E1}" srcOrd="1" destOrd="0" presId="urn:microsoft.com/office/officeart/2005/8/layout/list1"/>
    <dgm:cxn modelId="{A527797E-1348-4023-9053-81DD6F8F032A}" srcId="{5288DB7C-A4BF-4DC1-8423-C11435EC204B}" destId="{2D672406-592D-4841-B2DA-45742609EB73}" srcOrd="1" destOrd="0" parTransId="{D792F51F-F8D2-4D8C-9ED6-AA8397155B05}" sibTransId="{8A1A0444-F6D1-4293-B8FB-20CE0B13448F}"/>
    <dgm:cxn modelId="{CDEEC69A-B896-4B2F-BEF8-0B0950776519}" srcId="{5288DB7C-A4BF-4DC1-8423-C11435EC204B}" destId="{CB8D7D8F-531D-481B-A23F-291F25B9FE04}" srcOrd="2" destOrd="0" parTransId="{FD1679C3-F015-4B32-858A-2097FA7F0D23}" sibTransId="{DB060E62-2A49-4E67-9DCD-35C39FA6D9C5}"/>
    <dgm:cxn modelId="{BF9055B2-274E-4B4F-A11C-93D8B3B100AC}" type="presOf" srcId="{5288DB7C-A4BF-4DC1-8423-C11435EC204B}" destId="{27EE23E1-4579-4D1A-B841-7E9520A83820}" srcOrd="0" destOrd="0" presId="urn:microsoft.com/office/officeart/2005/8/layout/list1"/>
    <dgm:cxn modelId="{C71D1BC7-C57D-435E-B97B-EA7887897A99}" type="presOf" srcId="{2D672406-592D-4841-B2DA-45742609EB73}" destId="{BFF9F4E5-A84F-48F0-9C8D-7783BD62A5B5}" srcOrd="1" destOrd="0" presId="urn:microsoft.com/office/officeart/2005/8/layout/list1"/>
    <dgm:cxn modelId="{2A758DF1-1C99-4B61-A8A0-07D886AE64AD}" type="presOf" srcId="{CB8D7D8F-531D-481B-A23F-291F25B9FE04}" destId="{7DCB9191-AFE6-46A7-BAB0-C8E8B65B8975}" srcOrd="0" destOrd="0" presId="urn:microsoft.com/office/officeart/2005/8/layout/list1"/>
    <dgm:cxn modelId="{D26C14FE-C172-4779-BAA1-1C623D20FF17}" type="presOf" srcId="{B0F0F7DD-24E4-4792-AC0F-EB077A8A0C90}" destId="{5CCF7624-C0CD-4F85-8D2C-43C7E8D9F3CE}" srcOrd="0" destOrd="0" presId="urn:microsoft.com/office/officeart/2005/8/layout/list1"/>
    <dgm:cxn modelId="{421F5BAE-4A4B-4E28-921C-AC2082BCCC96}" type="presParOf" srcId="{27EE23E1-4579-4D1A-B841-7E9520A83820}" destId="{3996D5A3-742F-40FA-B374-50E16D4D3443}" srcOrd="0" destOrd="0" presId="urn:microsoft.com/office/officeart/2005/8/layout/list1"/>
    <dgm:cxn modelId="{24418BE6-AC32-483B-9486-BB1C0596BC88}" type="presParOf" srcId="{3996D5A3-742F-40FA-B374-50E16D4D3443}" destId="{5CCF7624-C0CD-4F85-8D2C-43C7E8D9F3CE}" srcOrd="0" destOrd="0" presId="urn:microsoft.com/office/officeart/2005/8/layout/list1"/>
    <dgm:cxn modelId="{4A6A0ABF-03C5-4D7D-BD84-FF85AB4BB226}" type="presParOf" srcId="{3996D5A3-742F-40FA-B374-50E16D4D3443}" destId="{FCB22210-2019-441F-A1BE-4C6A31AF7514}" srcOrd="1" destOrd="0" presId="urn:microsoft.com/office/officeart/2005/8/layout/list1"/>
    <dgm:cxn modelId="{A53036EA-A0CE-4427-A937-B167BCAF26D8}" type="presParOf" srcId="{27EE23E1-4579-4D1A-B841-7E9520A83820}" destId="{B99359D3-7487-4173-9E9C-120C5C9F8FEA}" srcOrd="1" destOrd="0" presId="urn:microsoft.com/office/officeart/2005/8/layout/list1"/>
    <dgm:cxn modelId="{B3F1BE37-E209-4503-9B50-C3C43BB6A33A}" type="presParOf" srcId="{27EE23E1-4579-4D1A-B841-7E9520A83820}" destId="{FEBDA187-6196-4E3C-8507-20A32623B2E6}" srcOrd="2" destOrd="0" presId="urn:microsoft.com/office/officeart/2005/8/layout/list1"/>
    <dgm:cxn modelId="{8CE02F8C-3866-40B8-ACB9-53B55FF01E56}" type="presParOf" srcId="{27EE23E1-4579-4D1A-B841-7E9520A83820}" destId="{B8D22E71-59F6-497C-A32D-797610342F24}" srcOrd="3" destOrd="0" presId="urn:microsoft.com/office/officeart/2005/8/layout/list1"/>
    <dgm:cxn modelId="{19D506B1-0BB4-41E2-B6A0-233E1AF23CE2}" type="presParOf" srcId="{27EE23E1-4579-4D1A-B841-7E9520A83820}" destId="{548E0197-7739-4832-8846-578BB619A0CE}" srcOrd="4" destOrd="0" presId="urn:microsoft.com/office/officeart/2005/8/layout/list1"/>
    <dgm:cxn modelId="{238615B4-09B6-4735-82BC-D8E72C7178C6}" type="presParOf" srcId="{548E0197-7739-4832-8846-578BB619A0CE}" destId="{B3BDA21A-B834-40D5-A967-1A77D51D332F}" srcOrd="0" destOrd="0" presId="urn:microsoft.com/office/officeart/2005/8/layout/list1"/>
    <dgm:cxn modelId="{25F26DF8-AF29-4278-B1E9-14528CE7E51A}" type="presParOf" srcId="{548E0197-7739-4832-8846-578BB619A0CE}" destId="{BFF9F4E5-A84F-48F0-9C8D-7783BD62A5B5}" srcOrd="1" destOrd="0" presId="urn:microsoft.com/office/officeart/2005/8/layout/list1"/>
    <dgm:cxn modelId="{FBC12901-93F6-405C-BE44-3947FFC8E7E8}" type="presParOf" srcId="{27EE23E1-4579-4D1A-B841-7E9520A83820}" destId="{C20813BE-1F9B-492A-A9DE-E2AE539A9923}" srcOrd="5" destOrd="0" presId="urn:microsoft.com/office/officeart/2005/8/layout/list1"/>
    <dgm:cxn modelId="{8BDB5EF1-FB61-48B3-B66A-F61D6A226483}" type="presParOf" srcId="{27EE23E1-4579-4D1A-B841-7E9520A83820}" destId="{22476A62-D074-4633-9F3B-61EA5DF5D3A7}" srcOrd="6" destOrd="0" presId="urn:microsoft.com/office/officeart/2005/8/layout/list1"/>
    <dgm:cxn modelId="{CDC5700B-1B8C-4D02-B765-A6E79073480D}" type="presParOf" srcId="{27EE23E1-4579-4D1A-B841-7E9520A83820}" destId="{64CC0284-E795-4CA5-AAEC-B32924904685}" srcOrd="7" destOrd="0" presId="urn:microsoft.com/office/officeart/2005/8/layout/list1"/>
    <dgm:cxn modelId="{0C461AAE-958A-4E4C-BF22-C04B0B062265}" type="presParOf" srcId="{27EE23E1-4579-4D1A-B841-7E9520A83820}" destId="{195B9734-58F4-448E-83D9-9FB2F9B092AE}" srcOrd="8" destOrd="0" presId="urn:microsoft.com/office/officeart/2005/8/layout/list1"/>
    <dgm:cxn modelId="{03BFD4E4-0641-4A53-9D8B-388AAC6EE34E}" type="presParOf" srcId="{195B9734-58F4-448E-83D9-9FB2F9B092AE}" destId="{7DCB9191-AFE6-46A7-BAB0-C8E8B65B8975}" srcOrd="0" destOrd="0" presId="urn:microsoft.com/office/officeart/2005/8/layout/list1"/>
    <dgm:cxn modelId="{8DD8284B-093E-4595-AC54-F585343C78F4}" type="presParOf" srcId="{195B9734-58F4-448E-83D9-9FB2F9B092AE}" destId="{AC604E13-932F-43B9-B99E-3EAFE50B56E1}" srcOrd="1" destOrd="0" presId="urn:microsoft.com/office/officeart/2005/8/layout/list1"/>
    <dgm:cxn modelId="{88B764A8-2401-4B96-AD5D-2272C0436D7D}" type="presParOf" srcId="{27EE23E1-4579-4D1A-B841-7E9520A83820}" destId="{93A3F79A-612B-4FF6-A04F-7E03187CC8AE}" srcOrd="9" destOrd="0" presId="urn:microsoft.com/office/officeart/2005/8/layout/list1"/>
    <dgm:cxn modelId="{39B7F038-787B-471D-8C1E-78A828DE4A84}" type="presParOf" srcId="{27EE23E1-4579-4D1A-B841-7E9520A83820}" destId="{1FEAFFE3-36C4-481F-B292-72DE6225C2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69290-6EDB-4329-BD78-58F8C3E01C2C}">
      <dsp:nvSpPr>
        <dsp:cNvPr id="0" name=""/>
        <dsp:cNvSpPr/>
      </dsp:nvSpPr>
      <dsp:spPr>
        <a:xfrm>
          <a:off x="576655" y="32528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9445C-B573-4385-B3D8-33AA868A8256}">
      <dsp:nvSpPr>
        <dsp:cNvPr id="0" name=""/>
        <dsp:cNvSpPr/>
      </dsp:nvSpPr>
      <dsp:spPr>
        <a:xfrm>
          <a:off x="810655" y="559288"/>
          <a:ext cx="630000" cy="63000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17ED9F-C6B2-4B21-AC3E-27B5218032AC}">
      <dsp:nvSpPr>
        <dsp:cNvPr id="0" name=""/>
        <dsp:cNvSpPr/>
      </dsp:nvSpPr>
      <dsp:spPr>
        <a:xfrm>
          <a:off x="225655"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latin typeface="Cambria" panose="02040503050406030204" pitchFamily="18" charset="0"/>
              <a:ea typeface="Cambria" panose="02040503050406030204" pitchFamily="18" charset="0"/>
              <a:cs typeface="Times New Roman"/>
            </a:rPr>
            <a:t>A smart home control system is a technology that allows users to remotely control and monitor their home's appliances, security, and other systems from a single device or platform.</a:t>
          </a:r>
          <a:endParaRPr lang="en-US" sz="1200" kern="1200" dirty="0">
            <a:latin typeface="Cambria" panose="02040503050406030204" pitchFamily="18" charset="0"/>
            <a:ea typeface="Cambria" panose="02040503050406030204" pitchFamily="18" charset="0"/>
            <a:cs typeface="Times New Roman"/>
          </a:endParaRPr>
        </a:p>
      </dsp:txBody>
      <dsp:txXfrm>
        <a:off x="225655" y="1765288"/>
        <a:ext cx="1800000" cy="1790859"/>
      </dsp:txXfrm>
    </dsp:sp>
    <dsp:sp modelId="{20DA5DD2-8F06-4576-B551-9EA844D40832}">
      <dsp:nvSpPr>
        <dsp:cNvPr id="0" name=""/>
        <dsp:cNvSpPr/>
      </dsp:nvSpPr>
      <dsp:spPr>
        <a:xfrm>
          <a:off x="2691656" y="32528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D8C-E4A2-45B9-9F3B-61EF0B18F28D}">
      <dsp:nvSpPr>
        <dsp:cNvPr id="0" name=""/>
        <dsp:cNvSpPr/>
      </dsp:nvSpPr>
      <dsp:spPr>
        <a:xfrm>
          <a:off x="2925656" y="559288"/>
          <a:ext cx="630000" cy="63000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FF90AB-9961-4883-932C-4CCC0A4B3BED}">
      <dsp:nvSpPr>
        <dsp:cNvPr id="0" name=""/>
        <dsp:cNvSpPr/>
      </dsp:nvSpPr>
      <dsp:spPr>
        <a:xfrm>
          <a:off x="2340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latin typeface="Cambria" panose="02040503050406030204" pitchFamily="18" charset="0"/>
              <a:ea typeface="Cambria" panose="02040503050406030204" pitchFamily="18" charset="0"/>
              <a:cs typeface="Times New Roman"/>
            </a:rPr>
            <a:t>The system uses sensors, smart devices, and Bluetooth connectivity to provide real-time information and automated control of various home functions.</a:t>
          </a:r>
          <a:endParaRPr lang="en-US" sz="1200" kern="1200" dirty="0">
            <a:latin typeface="Cambria" panose="02040503050406030204" pitchFamily="18" charset="0"/>
            <a:ea typeface="Cambria" panose="02040503050406030204" pitchFamily="18" charset="0"/>
            <a:cs typeface="Times New Roman"/>
          </a:endParaRPr>
        </a:p>
      </dsp:txBody>
      <dsp:txXfrm>
        <a:off x="2340656" y="1765288"/>
        <a:ext cx="1800000" cy="1790859"/>
      </dsp:txXfrm>
    </dsp:sp>
    <dsp:sp modelId="{E2DBC96F-FA8C-44CE-B87A-75E8405A689D}">
      <dsp:nvSpPr>
        <dsp:cNvPr id="0" name=""/>
        <dsp:cNvSpPr/>
      </dsp:nvSpPr>
      <dsp:spPr>
        <a:xfrm>
          <a:off x="4806656" y="32528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CD319-C598-4868-829A-9C863BB6E113}">
      <dsp:nvSpPr>
        <dsp:cNvPr id="0" name=""/>
        <dsp:cNvSpPr/>
      </dsp:nvSpPr>
      <dsp:spPr>
        <a:xfrm>
          <a:off x="5040656" y="559288"/>
          <a:ext cx="630000" cy="63000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602516-4D71-4A5D-AECB-BA6CBA980C1F}">
      <dsp:nvSpPr>
        <dsp:cNvPr id="0" name=""/>
        <dsp:cNvSpPr/>
      </dsp:nvSpPr>
      <dsp:spPr>
        <a:xfrm>
          <a:off x="4455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latin typeface="Cambria" panose="02040503050406030204" pitchFamily="18" charset="0"/>
              <a:ea typeface="Cambria" panose="02040503050406030204" pitchFamily="18" charset="0"/>
              <a:cs typeface="Times New Roman"/>
            </a:rPr>
            <a:t>The benefits of a smart home control system include convenience, energy savings, improved security, and increased home value.</a:t>
          </a:r>
          <a:endParaRPr lang="en-US" sz="1200" kern="1200" dirty="0">
            <a:latin typeface="Cambria" panose="02040503050406030204" pitchFamily="18" charset="0"/>
            <a:ea typeface="Cambria" panose="02040503050406030204" pitchFamily="18" charset="0"/>
            <a:cs typeface="Times New Roman"/>
          </a:endParaRPr>
        </a:p>
      </dsp:txBody>
      <dsp:txXfrm>
        <a:off x="4455656" y="1765288"/>
        <a:ext cx="1800000" cy="1790859"/>
      </dsp:txXfrm>
    </dsp:sp>
    <dsp:sp modelId="{DE10787E-572B-43D2-9839-A8FCBCC7D849}">
      <dsp:nvSpPr>
        <dsp:cNvPr id="0" name=""/>
        <dsp:cNvSpPr/>
      </dsp:nvSpPr>
      <dsp:spPr>
        <a:xfrm>
          <a:off x="6921656" y="32528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85B1E-CEBF-489C-9A55-4ADA823C97D7}">
      <dsp:nvSpPr>
        <dsp:cNvPr id="0" name=""/>
        <dsp:cNvSpPr/>
      </dsp:nvSpPr>
      <dsp:spPr>
        <a:xfrm>
          <a:off x="7155656" y="559288"/>
          <a:ext cx="630000" cy="63000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F7175-F18E-416E-8479-0297BB3549BB}">
      <dsp:nvSpPr>
        <dsp:cNvPr id="0" name=""/>
        <dsp:cNvSpPr/>
      </dsp:nvSpPr>
      <dsp:spPr>
        <a:xfrm>
          <a:off x="6570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latin typeface="Cambria" panose="02040503050406030204" pitchFamily="18" charset="0"/>
              <a:ea typeface="Cambria" panose="02040503050406030204" pitchFamily="18" charset="0"/>
              <a:cs typeface="Times New Roman"/>
            </a:rPr>
            <a:t>The system can be accessed from a variety of devices, including smartphones, tablets, and computers, and can be customized to suit individual preferences and needs.</a:t>
          </a:r>
          <a:endParaRPr lang="en-US" sz="1200" kern="1200" dirty="0">
            <a:latin typeface="Cambria" panose="02040503050406030204" pitchFamily="18" charset="0"/>
            <a:ea typeface="Cambria" panose="02040503050406030204" pitchFamily="18" charset="0"/>
            <a:cs typeface="Times New Roman"/>
          </a:endParaRPr>
        </a:p>
      </dsp:txBody>
      <dsp:txXfrm>
        <a:off x="6570656" y="1765288"/>
        <a:ext cx="1800000" cy="1790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DFB8E-8B69-490C-A9E1-10145D8338A3}">
      <dsp:nvSpPr>
        <dsp:cNvPr id="0" name=""/>
        <dsp:cNvSpPr/>
      </dsp:nvSpPr>
      <dsp:spPr>
        <a:xfrm>
          <a:off x="2435496" y="100618"/>
          <a:ext cx="6827390" cy="297535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latin typeface="Cambria" panose="02040503050406030204" pitchFamily="18" charset="0"/>
            <a:ea typeface="Cambria" panose="020405030504060302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Arduino can be used to control Bluetooth-enabled home equipment.</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 Arduino could be programmed to automate processes like lighting, temperature management, and security system control and Multiple devices in a home can be controlled by an effective and dependable system built with an Arduino.</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 A home's water flow can be controlled by an automatic water pump and can be configured to change according to demand.</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The pump can be utilized to save energy and cut down on water waste.</a:t>
          </a:r>
        </a:p>
      </dsp:txBody>
      <dsp:txXfrm>
        <a:off x="2435496" y="472537"/>
        <a:ext cx="5711632" cy="2231516"/>
      </dsp:txXfrm>
    </dsp:sp>
    <dsp:sp modelId="{40D36912-6325-455E-A120-1140B28CBF42}">
      <dsp:nvSpPr>
        <dsp:cNvPr id="0" name=""/>
        <dsp:cNvSpPr/>
      </dsp:nvSpPr>
      <dsp:spPr>
        <a:xfrm>
          <a:off x="5612" y="982994"/>
          <a:ext cx="2424271" cy="10124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latin typeface="Cambria" panose="02040503050406030204" pitchFamily="18" charset="0"/>
              <a:ea typeface="Cambria" panose="02040503050406030204" pitchFamily="18" charset="0"/>
              <a:cs typeface="Times New Roman" panose="02020603050405020304" pitchFamily="18" charset="0"/>
            </a:rPr>
            <a:t>Numerical Results of Bluetooth Controlled Smart Home based on Arduino and Automatic Water Pump:</a:t>
          </a:r>
          <a:endParaRPr lang="en-US" sz="1400" b="0" kern="1200" dirty="0">
            <a:latin typeface="Cambria" panose="02040503050406030204" pitchFamily="18" charset="0"/>
            <a:ea typeface="Cambria" panose="02040503050406030204" pitchFamily="18" charset="0"/>
          </a:endParaRPr>
        </a:p>
      </dsp:txBody>
      <dsp:txXfrm>
        <a:off x="55038" y="1032420"/>
        <a:ext cx="2325419" cy="913645"/>
      </dsp:txXfrm>
    </dsp:sp>
    <dsp:sp modelId="{F4ED0A74-10BB-44E9-B334-2BA2B5519483}">
      <dsp:nvSpPr>
        <dsp:cNvPr id="0" name=""/>
        <dsp:cNvSpPr/>
      </dsp:nvSpPr>
      <dsp:spPr>
        <a:xfrm>
          <a:off x="2256769" y="3011458"/>
          <a:ext cx="6994506" cy="2668905"/>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The Arduino can be used to control multiple devices in a home with accuracy and precision.</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 The Arduino may be used to precisely and accurately regulate a number of appliances in a home.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
When water level is too low, the pump can be utilized to detect it and turn on automatically. This way it can save energy and cut down on water waste.</a:t>
          </a:r>
        </a:p>
      </dsp:txBody>
      <dsp:txXfrm>
        <a:off x="2256769" y="3345071"/>
        <a:ext cx="5993667" cy="2001679"/>
      </dsp:txXfrm>
    </dsp:sp>
    <dsp:sp modelId="{D4A8EC39-E4A8-4956-8F06-228964F79768}">
      <dsp:nvSpPr>
        <dsp:cNvPr id="0" name=""/>
        <dsp:cNvSpPr/>
      </dsp:nvSpPr>
      <dsp:spPr>
        <a:xfrm>
          <a:off x="0" y="3786375"/>
          <a:ext cx="2259519" cy="1181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cs typeface="Times New Roman" panose="02020603050405020304" pitchFamily="18" charset="0"/>
            </a:rPr>
            <a:t>Experimental Results of Arduino-based Bluetooth Control Smart Home and Automatic Water Pump:</a:t>
          </a:r>
        </a:p>
      </dsp:txBody>
      <dsp:txXfrm>
        <a:off x="57668" y="3844043"/>
        <a:ext cx="2144183" cy="1065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DA187-6196-4E3C-8507-20A32623B2E6}">
      <dsp:nvSpPr>
        <dsp:cNvPr id="0" name=""/>
        <dsp:cNvSpPr/>
      </dsp:nvSpPr>
      <dsp:spPr>
        <a:xfrm>
          <a:off x="0" y="1139522"/>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B22210-2019-441F-A1BE-4C6A31AF7514}">
      <dsp:nvSpPr>
        <dsp:cNvPr id="0" name=""/>
        <dsp:cNvSpPr/>
      </dsp:nvSpPr>
      <dsp:spPr>
        <a:xfrm>
          <a:off x="494889" y="511508"/>
          <a:ext cx="5689600" cy="9526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In this project we can also control our automated house using voice control</a:t>
          </a:r>
          <a:r>
            <a:rPr lang="en-US" sz="1300" kern="1200" dirty="0">
              <a:latin typeface="Times New Roman" panose="02020603050405020304" pitchFamily="18" charset="0"/>
              <a:cs typeface="Times New Roman" panose="02020603050405020304" pitchFamily="18" charset="0"/>
            </a:rPr>
            <a:t>.</a:t>
          </a:r>
        </a:p>
      </dsp:txBody>
      <dsp:txXfrm>
        <a:off x="541396" y="558015"/>
        <a:ext cx="5596586" cy="859685"/>
      </dsp:txXfrm>
    </dsp:sp>
    <dsp:sp modelId="{22476A62-D074-4633-9F3B-61EA5DF5D3A7}">
      <dsp:nvSpPr>
        <dsp:cNvPr id="0" name=""/>
        <dsp:cNvSpPr/>
      </dsp:nvSpPr>
      <dsp:spPr>
        <a:xfrm>
          <a:off x="0" y="2498674"/>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F9F4E5-A84F-48F0-9C8D-7783BD62A5B5}">
      <dsp:nvSpPr>
        <dsp:cNvPr id="0" name=""/>
        <dsp:cNvSpPr/>
      </dsp:nvSpPr>
      <dsp:spPr>
        <a:xfrm>
          <a:off x="531091" y="2037093"/>
          <a:ext cx="5689600" cy="793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dirty="0">
              <a:latin typeface="Times New Roman" panose="02020603050405020304" pitchFamily="18" charset="0"/>
              <a:cs typeface="Times New Roman" panose="02020603050405020304" pitchFamily="18" charset="0"/>
            </a:rPr>
            <a:t>The water motor system that we have used that can be also control by voice instead of automatic system</a:t>
          </a:r>
          <a:endParaRPr lang="en-US" sz="1900" kern="1200" dirty="0"/>
        </a:p>
      </dsp:txBody>
      <dsp:txXfrm>
        <a:off x="569845" y="2075847"/>
        <a:ext cx="5612092" cy="716372"/>
      </dsp:txXfrm>
    </dsp:sp>
    <dsp:sp modelId="{1FEAFFE3-36C4-481F-B292-72DE6225C2CC}">
      <dsp:nvSpPr>
        <dsp:cNvPr id="0" name=""/>
        <dsp:cNvSpPr/>
      </dsp:nvSpPr>
      <dsp:spPr>
        <a:xfrm>
          <a:off x="0" y="3941660"/>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04E13-932F-43B9-B99E-3EAFE50B56E1}">
      <dsp:nvSpPr>
        <dsp:cNvPr id="0" name=""/>
        <dsp:cNvSpPr/>
      </dsp:nvSpPr>
      <dsp:spPr>
        <a:xfrm>
          <a:off x="406400" y="3346706"/>
          <a:ext cx="5689600" cy="87539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Room temperature detector can be use which can turn on either ac or heater depending on the temperature</a:t>
          </a:r>
          <a:endParaRPr lang="en-US" sz="2000" kern="1200" dirty="0"/>
        </a:p>
      </dsp:txBody>
      <dsp:txXfrm>
        <a:off x="449133" y="3389439"/>
        <a:ext cx="5604134" cy="78992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BD4EC-0016-44F8-8306-BAD3571DC361}" type="datetimeFigureOut">
              <a:rPr lang="en-US" smtClean="0"/>
              <a:t>15-May-23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D92F0-8F6B-4597-8B59-979EC079841C}" type="slidenum">
              <a:rPr lang="en-US" smtClean="0"/>
              <a:t>‹#›</a:t>
            </a:fld>
            <a:endParaRPr lang="en-US"/>
          </a:p>
        </p:txBody>
      </p:sp>
    </p:spTree>
    <p:extLst>
      <p:ext uri="{BB962C8B-B14F-4D97-AF65-F5344CB8AC3E}">
        <p14:creationId xmlns:p14="http://schemas.microsoft.com/office/powerpoint/2010/main" val="188491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4D92F0-8F6B-4597-8B59-979EC079841C}" type="slidenum">
              <a:rPr lang="en-US" smtClean="0"/>
              <a:t>13</a:t>
            </a:fld>
            <a:endParaRPr lang="en-US"/>
          </a:p>
        </p:txBody>
      </p:sp>
    </p:spTree>
    <p:extLst>
      <p:ext uri="{BB962C8B-B14F-4D97-AF65-F5344CB8AC3E}">
        <p14:creationId xmlns:p14="http://schemas.microsoft.com/office/powerpoint/2010/main" val="1076585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422342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83752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52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1361031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0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871561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84948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93666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82454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15-May-23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4035415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D24599-9598-450E-AA13-E85910378D94}" type="datetimeFigureOut">
              <a:rPr lang="en-US" smtClean="0"/>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6448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D24599-9598-450E-AA13-E85910378D94}" type="datetimeFigureOut">
              <a:rPr lang="en-US" smtClean="0"/>
              <a:t>15-May-23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68002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D24599-9598-450E-AA13-E85910378D94}" type="datetimeFigureOut">
              <a:rPr lang="en-US" smtClean="0"/>
              <a:t>15-May-23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29447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24599-9598-450E-AA13-E85910378D94}" type="datetimeFigureOut">
              <a:rPr lang="en-US" smtClean="0"/>
              <a:t>15-May-23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55003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D24599-9598-450E-AA13-E85910378D94}" type="datetimeFigureOut">
              <a:rPr lang="en-US" smtClean="0"/>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507287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24599-9598-450E-AA13-E85910378D94}" type="datetimeFigureOut">
              <a:rPr lang="en-US" smtClean="0"/>
              <a:t>15-May-23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1567724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D24599-9598-450E-AA13-E85910378D94}" type="datetimeFigureOut">
              <a:rPr lang="en-US" smtClean="0"/>
              <a:t>15-May-23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1432B3-5841-43B1-B434-99B02D60AAB6}" type="slidenum">
              <a:rPr lang="en-US" smtClean="0"/>
              <a:t>‹#›</a:t>
            </a:fld>
            <a:endParaRPr lang="en-US"/>
          </a:p>
        </p:txBody>
      </p:sp>
    </p:spTree>
    <p:extLst>
      <p:ext uri="{BB962C8B-B14F-4D97-AF65-F5344CB8AC3E}">
        <p14:creationId xmlns:p14="http://schemas.microsoft.com/office/powerpoint/2010/main" val="957799349"/>
      </p:ext>
    </p:extLst>
  </p:cSld>
  <p:clrMap bg1="dk1" tx1="lt1" bg2="dk2" tx2="lt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8951" y="510072"/>
            <a:ext cx="11640481" cy="671851"/>
          </a:xfrm>
          <a:prstGeom prst="rect">
            <a:avLst/>
          </a:prstGeom>
        </p:spPr>
        <p:txBody>
          <a:bodyPr wrap="square">
            <a:spAutoFit/>
          </a:bodyPr>
          <a:lstStyle/>
          <a:p>
            <a:pPr algn="ctr">
              <a:lnSpc>
                <a:spcPct val="150000"/>
              </a:lnSpc>
            </a:pPr>
            <a:r>
              <a:rPr lang="en-US" sz="2800" b="1" dirty="0">
                <a:solidFill>
                  <a:schemeClr val="accent3">
                    <a:lumMod val="75000"/>
                  </a:schemeClr>
                </a:solidFill>
                <a:latin typeface="ColfaxAI"/>
              </a:rPr>
              <a:t>ARDUINO UNO BASED SMART HOME AUTOMATION SYSTEM</a:t>
            </a:r>
          </a:p>
        </p:txBody>
      </p:sp>
      <p:sp>
        <p:nvSpPr>
          <p:cNvPr id="16" name="Rectangle 15"/>
          <p:cNvSpPr/>
          <p:nvPr/>
        </p:nvSpPr>
        <p:spPr>
          <a:xfrm>
            <a:off x="1186134" y="1977847"/>
            <a:ext cx="2162195" cy="430887"/>
          </a:xfrm>
          <a:prstGeom prst="rect">
            <a:avLst/>
          </a:prstGeom>
        </p:spPr>
        <p:txBody>
          <a:bodyPr wrap="none">
            <a:spAutoFit/>
          </a:bodyPr>
          <a:lstStyle/>
          <a:p>
            <a:r>
              <a:rPr lang="en-US" sz="2200" b="1" u="sng" dirty="0">
                <a:solidFill>
                  <a:schemeClr val="accent2">
                    <a:lumMod val="60000"/>
                    <a:lumOff val="40000"/>
                  </a:schemeClr>
                </a:solidFill>
                <a:latin typeface="ColfaxAI"/>
              </a:rPr>
              <a:t>Team Members:-</a:t>
            </a:r>
          </a:p>
        </p:txBody>
      </p:sp>
      <p:sp>
        <p:nvSpPr>
          <p:cNvPr id="17" name="Rectangle 16"/>
          <p:cNvSpPr/>
          <p:nvPr/>
        </p:nvSpPr>
        <p:spPr>
          <a:xfrm>
            <a:off x="7702241" y="4066433"/>
            <a:ext cx="3826082" cy="2123658"/>
          </a:xfrm>
          <a:prstGeom prst="rect">
            <a:avLst/>
          </a:prstGeom>
        </p:spPr>
        <p:txBody>
          <a:bodyPr wrap="square">
            <a:spAutoFit/>
          </a:bodyPr>
          <a:lstStyle/>
          <a:p>
            <a:pPr algn="ctr"/>
            <a:r>
              <a:rPr lang="en-US" sz="2400" b="1" u="sng" dirty="0">
                <a:solidFill>
                  <a:srgbClr val="00B0F0"/>
                </a:solidFill>
                <a:latin typeface="Calisto MT" panose="02040603050505030304" pitchFamily="18" charset="0"/>
                <a:cs typeface="Calibri" panose="020F0502020204030204" pitchFamily="34" charset="0"/>
              </a:rPr>
              <a:t>Supervised By:</a:t>
            </a:r>
          </a:p>
          <a:p>
            <a:endParaRPr lang="en-US" b="1" u="sng" dirty="0">
              <a:solidFill>
                <a:srgbClr val="00B0F0"/>
              </a:solidFill>
              <a:latin typeface="ColfaxAI"/>
            </a:endParaRPr>
          </a:p>
          <a:p>
            <a:pPr algn="ctr">
              <a:lnSpc>
                <a:spcPct val="150000"/>
              </a:lnSpc>
            </a:pPr>
            <a:r>
              <a:rPr lang="en-US" sz="2000" dirty="0"/>
              <a:t>Tahseen Asma Meem</a:t>
            </a:r>
            <a:endParaRPr lang="en-US" sz="2000" dirty="0">
              <a:latin typeface="Times New Roman" panose="02020603050405020304" pitchFamily="18" charset="0"/>
              <a:cs typeface="Times New Roman" panose="02020603050405020304" pitchFamily="18" charset="0"/>
            </a:endParaRPr>
          </a:p>
          <a:p>
            <a:pPr algn="ctr">
              <a:lnSpc>
                <a:spcPct val="150000"/>
              </a:lnSpc>
            </a:pPr>
            <a:r>
              <a:rPr lang="en-US" sz="2000" dirty="0">
                <a:latin typeface="Times New Roman" panose="02020603050405020304" pitchFamily="18" charset="0"/>
                <a:cs typeface="Times New Roman" panose="02020603050405020304" pitchFamily="18" charset="0"/>
              </a:rPr>
              <a:t>Lecturer , </a:t>
            </a:r>
          </a:p>
          <a:p>
            <a:pPr algn="ctr">
              <a:lnSpc>
                <a:spcPct val="150000"/>
              </a:lnSpc>
            </a:pPr>
            <a:r>
              <a:rPr lang="en-US" sz="2000" dirty="0">
                <a:latin typeface="Times New Roman" panose="02020603050405020304" pitchFamily="18" charset="0"/>
                <a:cs typeface="Times New Roman" panose="02020603050405020304" pitchFamily="18" charset="0"/>
              </a:rPr>
              <a:t>Department of EEE</a:t>
            </a:r>
          </a:p>
        </p:txBody>
      </p:sp>
      <p:sp>
        <p:nvSpPr>
          <p:cNvPr id="2" name="TextBox 1">
            <a:extLst>
              <a:ext uri="{FF2B5EF4-FFF2-40B4-BE49-F238E27FC236}">
                <a16:creationId xmlns:a16="http://schemas.microsoft.com/office/drawing/2014/main" id="{7A44FDC1-FAC4-0F20-D3D1-723E6589EEF9}"/>
              </a:ext>
            </a:extLst>
          </p:cNvPr>
          <p:cNvSpPr txBox="1"/>
          <p:nvPr/>
        </p:nvSpPr>
        <p:spPr>
          <a:xfrm>
            <a:off x="1186134" y="2605677"/>
            <a:ext cx="5489071" cy="2534476"/>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dirty="0" err="1"/>
              <a:t>Sudipta</a:t>
            </a:r>
            <a:r>
              <a:rPr lang="en-US" dirty="0"/>
              <a:t> Saha: 20-43587-1</a:t>
            </a:r>
          </a:p>
          <a:p>
            <a:pPr marL="342900" indent="-342900">
              <a:lnSpc>
                <a:spcPct val="150000"/>
              </a:lnSpc>
              <a:buFont typeface="Wingdings" panose="05000000000000000000" pitchFamily="2" charset="2"/>
              <a:buChar char="q"/>
            </a:pPr>
            <a:r>
              <a:rPr lang="en-US" dirty="0"/>
              <a:t>Md Sadik Hossain Chowdhury: 20-43427-1</a:t>
            </a:r>
          </a:p>
          <a:p>
            <a:pPr marL="342900" indent="-342900">
              <a:lnSpc>
                <a:spcPct val="150000"/>
              </a:lnSpc>
              <a:buFont typeface="Wingdings" panose="05000000000000000000" pitchFamily="2" charset="2"/>
              <a:buChar char="q"/>
            </a:pPr>
            <a:r>
              <a:rPr lang="en-US" dirty="0" err="1"/>
              <a:t>Tasnim</a:t>
            </a:r>
            <a:r>
              <a:rPr lang="en-US" dirty="0"/>
              <a:t> </a:t>
            </a:r>
            <a:r>
              <a:rPr lang="en-US" dirty="0" err="1"/>
              <a:t>Binta</a:t>
            </a:r>
            <a:r>
              <a:rPr lang="en-US" dirty="0"/>
              <a:t> Hossain </a:t>
            </a:r>
            <a:r>
              <a:rPr lang="en-US" dirty="0" err="1"/>
              <a:t>Shakal</a:t>
            </a:r>
            <a:r>
              <a:rPr lang="en-US" dirty="0"/>
              <a:t>: 20-42711-1 </a:t>
            </a:r>
          </a:p>
          <a:p>
            <a:pPr marL="342900" indent="-342900">
              <a:lnSpc>
                <a:spcPct val="150000"/>
              </a:lnSpc>
              <a:buFont typeface="Wingdings" panose="05000000000000000000" pitchFamily="2" charset="2"/>
              <a:buChar char="q"/>
            </a:pPr>
            <a:r>
              <a:rPr lang="en-US" dirty="0"/>
              <a:t>Mirza Md Tawhid: 20-42643-1</a:t>
            </a:r>
          </a:p>
          <a:p>
            <a:pPr marL="342900" indent="-342900">
              <a:lnSpc>
                <a:spcPct val="150000"/>
              </a:lnSpc>
              <a:buFont typeface="Wingdings" panose="05000000000000000000" pitchFamily="2" charset="2"/>
              <a:buChar char="q"/>
            </a:pPr>
            <a:r>
              <a:rPr lang="en-US" dirty="0"/>
              <a:t>Amit Podder: 20-42273-1 </a:t>
            </a:r>
          </a:p>
          <a:p>
            <a:pPr marL="342900" indent="-342900">
              <a:lnSpc>
                <a:spcPct val="150000"/>
              </a:lnSpc>
              <a:buFont typeface="Wingdings" panose="05000000000000000000" pitchFamily="2" charset="2"/>
              <a:buChar char="q"/>
            </a:pPr>
            <a:r>
              <a:rPr lang="en-US" dirty="0" err="1"/>
              <a:t>Fatin</a:t>
            </a:r>
            <a:r>
              <a:rPr lang="en-US" dirty="0"/>
              <a:t> </a:t>
            </a:r>
            <a:r>
              <a:rPr lang="en-US" dirty="0" err="1"/>
              <a:t>Ishtiaque</a:t>
            </a:r>
            <a:r>
              <a:rPr lang="en-US" dirty="0"/>
              <a:t> Ebon: 20-43602-1</a:t>
            </a:r>
          </a:p>
        </p:txBody>
      </p:sp>
    </p:spTree>
    <p:extLst>
      <p:ext uri="{BB962C8B-B14F-4D97-AF65-F5344CB8AC3E}">
        <p14:creationId xmlns:p14="http://schemas.microsoft.com/office/powerpoint/2010/main" val="1193897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345" y="627713"/>
            <a:ext cx="8922328" cy="6093976"/>
          </a:xfrm>
          <a:prstGeom prst="rect">
            <a:avLst/>
          </a:prstGeom>
        </p:spPr>
        <p:txBody>
          <a:bodyPr wrap="square">
            <a:spAutoFit/>
          </a:bodyPr>
          <a:lstStyle/>
          <a:p>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1. Gather Requirements - The first step is to gather the requirements of the project. This includes understanding the scope of the project, the objectives, and the expected outcome.</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2. Design the System - After understanding the requirements, the next step is to design the system. This includes selecting the right hardware and software components for the project.</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3. Build the System - After selecting the components, the next step is to build the system. This involves programming the Arduino board, connecting the Bluetooth module and other components, and testing the system.</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4. Install the System - Once the system is built, the next step is to install it in the home. This involves connecting the system to the power supply and setting up the sensors.</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5. Test the System - After installation, the system has to be tested to ensure that it works correctly. This involves connecting the system to a smartphone and testing the functions.</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6. Monitor the System - After testing, the system has to be monitored to ensure that it is working correctly. This involves monitoring the sensors and checking the water pump.</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7. Maintain the System - The system needs to be maintained to ensure that it is working correctly. This involves checking the sensors and the water pump regularly and making sure that all components are in working order.</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8. Upgrade the System - If necessary, the system can be upgraded to add new features or improve existing features. This involves changing the programming and connecting new components.</a:t>
            </a:r>
          </a:p>
        </p:txBody>
      </p:sp>
      <p:sp>
        <p:nvSpPr>
          <p:cNvPr id="3" name="Rectangle 2"/>
          <p:cNvSpPr/>
          <p:nvPr/>
        </p:nvSpPr>
        <p:spPr>
          <a:xfrm>
            <a:off x="443345" y="258381"/>
            <a:ext cx="3112583" cy="461665"/>
          </a:xfrm>
          <a:prstGeom prst="rect">
            <a:avLst/>
          </a:prstGeom>
        </p:spPr>
        <p:txBody>
          <a:bodyPr wrap="none">
            <a:spAutoFit/>
          </a:bodyPr>
          <a:lstStyle/>
          <a:p>
            <a:pPr marL="342900" indent="-342900">
              <a:buFont typeface="Wingdings" panose="05000000000000000000" pitchFamily="2" charset="2"/>
              <a:buChar char="q"/>
            </a:pPr>
            <a:r>
              <a:rPr lang="en-US" sz="2400" b="1" dirty="0">
                <a:solidFill>
                  <a:schemeClr val="accent1"/>
                </a:solidFill>
              </a:rPr>
              <a:t>Process of Work </a:t>
            </a:r>
            <a:r>
              <a:rPr lang="en-US" sz="2400" b="1" dirty="0">
                <a:solidFill>
                  <a:srgbClr val="00B0F0"/>
                </a:solidFill>
              </a:rPr>
              <a:t>  </a:t>
            </a:r>
            <a:endParaRPr lang="en-US" sz="3200" b="1" dirty="0">
              <a:solidFill>
                <a:srgbClr val="00B0F0"/>
              </a:solidFill>
            </a:endParaRPr>
          </a:p>
        </p:txBody>
      </p:sp>
    </p:spTree>
    <p:extLst>
      <p:ext uri="{BB962C8B-B14F-4D97-AF65-F5344CB8AC3E}">
        <p14:creationId xmlns:p14="http://schemas.microsoft.com/office/powerpoint/2010/main" val="172429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A844EB-B4EF-4B2F-95CF-9E5C16B5B4BB}"/>
              </a:ext>
              <a:ext uri="{C183D7F6-B498-43B3-948B-1728B52AA6E4}">
                <adec:decorative xmlns:adec="http://schemas.microsoft.com/office/drawing/2017/decorative" val="1"/>
              </a:ext>
            </a:extLst>
          </p:cNvPr>
          <p:cNvGrpSpPr>
            <a:grpSpLocks noGrp="1" noUngrp="1" noRot="1" noChangeAspect="1" noMove="1" noResize="1"/>
          </p:cNvGrpSpPr>
          <p:nvPr/>
        </p:nvGrpSpPr>
        <p:grpSpPr>
          <a:xfrm>
            <a:off x="0" y="-4234"/>
            <a:ext cx="12192000" cy="6866467"/>
            <a:chOff x="0" y="-8467"/>
            <a:chExt cx="12192000" cy="6866467"/>
          </a:xfrm>
        </p:grpSpPr>
        <p:cxnSp>
          <p:nvCxnSpPr>
            <p:cNvPr id="6" name="Straight Connector 5">
              <a:extLst>
                <a:ext uri="{FF2B5EF4-FFF2-40B4-BE49-F238E27FC236}">
                  <a16:creationId xmlns:a16="http://schemas.microsoft.com/office/drawing/2014/main" id="{D31205C9-9B34-4789-AA9B-D7B86D3A1098}"/>
                </a:ext>
                <a:ext uri="{C183D7F6-B498-43B3-948B-1728B52AA6E4}">
                  <adec:decorative xmlns:adec="http://schemas.microsoft.com/office/drawing/2017/decorative" val="1"/>
                </a:ext>
              </a:extLst>
            </p:cNvPr>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C1E24DB-0094-4D06-8F57-85C95C874350}"/>
                </a:ext>
                <a:ext uri="{C183D7F6-B498-43B3-948B-1728B52AA6E4}">
                  <adec:decorative xmlns:adec="http://schemas.microsoft.com/office/drawing/2017/decorative" val="1"/>
                </a:ext>
              </a:extLst>
            </p:cNvPr>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8" name="Rectangle 23">
              <a:extLst>
                <a:ext uri="{FF2B5EF4-FFF2-40B4-BE49-F238E27FC236}">
                  <a16:creationId xmlns:a16="http://schemas.microsoft.com/office/drawing/2014/main" id="{DE703DF5-9BDF-42DB-9820-EDEAC68B0A3B}"/>
                </a:ext>
                <a:ext uri="{C183D7F6-B498-43B3-948B-1728B52AA6E4}">
                  <adec:decorative xmlns:adec="http://schemas.microsoft.com/office/drawing/2017/decorative" val="1"/>
                </a:ext>
              </a:extLst>
            </p:cNvPr>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25">
              <a:extLst>
                <a:ext uri="{FF2B5EF4-FFF2-40B4-BE49-F238E27FC236}">
                  <a16:creationId xmlns:a16="http://schemas.microsoft.com/office/drawing/2014/main" id="{045EAFA8-4C32-4942-9360-AB2082086A62}"/>
                </a:ext>
                <a:ext uri="{C183D7F6-B498-43B3-948B-1728B52AA6E4}">
                  <adec:decorative xmlns:adec="http://schemas.microsoft.com/office/drawing/2017/decorative" val="1"/>
                </a:ext>
              </a:extLst>
            </p:cNvPr>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Isosceles Triangle 9">
              <a:extLst>
                <a:ext uri="{FF2B5EF4-FFF2-40B4-BE49-F238E27FC236}">
                  <a16:creationId xmlns:a16="http://schemas.microsoft.com/office/drawing/2014/main" id="{3CAD2203-A7B2-45D8-9240-A3542F0FD5F3}"/>
                </a:ext>
                <a:ext uri="{C183D7F6-B498-43B3-948B-1728B52AA6E4}">
                  <adec:decorative xmlns:adec="http://schemas.microsoft.com/office/drawing/2017/decorative" val="1"/>
                </a:ext>
              </a:extLst>
            </p:cNvPr>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27">
              <a:extLst>
                <a:ext uri="{FF2B5EF4-FFF2-40B4-BE49-F238E27FC236}">
                  <a16:creationId xmlns:a16="http://schemas.microsoft.com/office/drawing/2014/main" id="{5DC5EF1D-D76F-48F5-ACAF-7F209B64630B}"/>
                </a:ext>
                <a:ext uri="{C183D7F6-B498-43B3-948B-1728B52AA6E4}">
                  <adec:decorative xmlns:adec="http://schemas.microsoft.com/office/drawing/2017/decorative" val="1"/>
                </a:ext>
              </a:extLst>
            </p:cNvPr>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8">
              <a:extLst>
                <a:ext uri="{FF2B5EF4-FFF2-40B4-BE49-F238E27FC236}">
                  <a16:creationId xmlns:a16="http://schemas.microsoft.com/office/drawing/2014/main" id="{C021030B-EC50-4CBB-847B-BF6FA8978E8F}"/>
                </a:ext>
                <a:ext uri="{C183D7F6-B498-43B3-948B-1728B52AA6E4}">
                  <adec:decorative xmlns:adec="http://schemas.microsoft.com/office/drawing/2017/decorative" val="1"/>
                </a:ext>
              </a:extLst>
            </p:cNvPr>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9">
              <a:extLst>
                <a:ext uri="{FF2B5EF4-FFF2-40B4-BE49-F238E27FC236}">
                  <a16:creationId xmlns:a16="http://schemas.microsoft.com/office/drawing/2014/main" id="{E8ACDF8F-1AEB-4514-AC25-BDD3A547F926}"/>
                </a:ext>
                <a:ext uri="{C183D7F6-B498-43B3-948B-1728B52AA6E4}">
                  <adec:decorative xmlns:adec="http://schemas.microsoft.com/office/drawing/2017/decorative" val="1"/>
                </a:ext>
              </a:extLst>
            </p:cNvPr>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AD6FF1EB-A33A-4569-B7E2-09FD56D16924}"/>
                </a:ext>
                <a:ext uri="{C183D7F6-B498-43B3-948B-1728B52AA6E4}">
                  <adec:decorative xmlns:adec="http://schemas.microsoft.com/office/drawing/2017/decorative" val="1"/>
                </a:ext>
              </a:extLst>
            </p:cNvPr>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B844DC64-9C05-463C-B2AB-40225DA814CE}"/>
                </a:ext>
                <a:ext uri="{C183D7F6-B498-43B3-948B-1728B52AA6E4}">
                  <adec:decorative xmlns:adec="http://schemas.microsoft.com/office/drawing/2017/decorative" val="1"/>
                </a:ext>
              </a:extLst>
            </p:cNvPr>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3" name="Straight Connector 2">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4241804" y="1464733"/>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2F12B981-ADDC-76EC-647E-4714FAAD5FAA}"/>
              </a:ext>
            </a:extLst>
          </p:cNvPr>
          <p:cNvSpPr txBox="1"/>
          <p:nvPr/>
        </p:nvSpPr>
        <p:spPr>
          <a:xfrm>
            <a:off x="294534" y="1555552"/>
            <a:ext cx="3367359" cy="2993362"/>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defTabSz="457200">
              <a:spcBef>
                <a:spcPct val="0"/>
              </a:spcBef>
              <a:spcAft>
                <a:spcPts val="600"/>
              </a:spcAft>
              <a:buFont typeface="Wingdings" panose="05000000000000000000" pitchFamily="2" charset="2"/>
              <a:buChar char="q"/>
            </a:pPr>
            <a:r>
              <a:rPr lang="en-US" sz="2800" dirty="0">
                <a:solidFill>
                  <a:schemeClr val="accent1"/>
                </a:solidFill>
                <a:latin typeface="+mj-lt"/>
                <a:ea typeface="+mj-ea"/>
                <a:cs typeface="+mj-cs"/>
              </a:rPr>
              <a:t>Description of the Components</a:t>
            </a:r>
          </a:p>
        </p:txBody>
      </p:sp>
      <p:sp>
        <p:nvSpPr>
          <p:cNvPr id="5" name="TextBox 2">
            <a:extLst>
              <a:ext uri="{FF2B5EF4-FFF2-40B4-BE49-F238E27FC236}">
                <a16:creationId xmlns:a16="http://schemas.microsoft.com/office/drawing/2014/main" id="{F495ECD3-960A-1CC3-5793-ACBCD3B7A757}"/>
              </a:ext>
            </a:extLst>
          </p:cNvPr>
          <p:cNvSpPr txBox="1"/>
          <p:nvPr/>
        </p:nvSpPr>
        <p:spPr>
          <a:xfrm>
            <a:off x="4654295" y="820871"/>
            <a:ext cx="4619706" cy="5224724"/>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Arduino Uno</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HC-05 Bluetooth Module</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4 Channel &amp; 1 Channel Relay Module</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Light</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Fan</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Door Motor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Breadboard</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6V DC Battery</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HC-SR04 Ultrasonic Sensor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Water Pump</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Potentiometer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Jumper Wires</a:t>
            </a:r>
          </a:p>
          <a:p>
            <a:pPr marL="285750" indent="-28575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764290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20C11-9058-8587-1340-DB2EF331952C}"/>
              </a:ext>
            </a:extLst>
          </p:cNvPr>
          <p:cNvSpPr txBox="1"/>
          <p:nvPr/>
        </p:nvSpPr>
        <p:spPr>
          <a:xfrm>
            <a:off x="207772" y="536975"/>
            <a:ext cx="6505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defTabSz="457200">
              <a:spcBef>
                <a:spcPct val="0"/>
              </a:spcBef>
              <a:spcAft>
                <a:spcPts val="600"/>
              </a:spcAft>
              <a:buFont typeface="Wingdings" panose="05000000000000000000" pitchFamily="2" charset="2"/>
              <a:buChar char="q"/>
            </a:pPr>
            <a:r>
              <a:rPr lang="en-US" sz="2800" dirty="0">
                <a:solidFill>
                  <a:schemeClr val="accent1"/>
                </a:solidFill>
                <a:latin typeface="Cambria" panose="02040503050406030204" pitchFamily="18" charset="0"/>
                <a:ea typeface="Cambria" panose="02040503050406030204" pitchFamily="18" charset="0"/>
              </a:rPr>
              <a:t>Implementation of the project</a:t>
            </a:r>
          </a:p>
        </p:txBody>
      </p:sp>
      <p:pic>
        <p:nvPicPr>
          <p:cNvPr id="3" name="Picture 4">
            <a:extLst>
              <a:ext uri="{FF2B5EF4-FFF2-40B4-BE49-F238E27FC236}">
                <a16:creationId xmlns:a16="http://schemas.microsoft.com/office/drawing/2014/main" id="{025CC3CA-F79A-0709-1410-5BAE86D3E685}"/>
              </a:ext>
            </a:extLst>
          </p:cNvPr>
          <p:cNvPicPr>
            <a:picLocks noChangeAspect="1"/>
          </p:cNvPicPr>
          <p:nvPr/>
        </p:nvPicPr>
        <p:blipFill>
          <a:blip r:embed="rId2"/>
          <a:stretch>
            <a:fillRect/>
          </a:stretch>
        </p:blipFill>
        <p:spPr>
          <a:xfrm>
            <a:off x="539622" y="2074987"/>
            <a:ext cx="3765692" cy="2391214"/>
          </a:xfrm>
          <a:prstGeom prst="rect">
            <a:avLst/>
          </a:prstGeom>
        </p:spPr>
      </p:pic>
      <p:sp>
        <p:nvSpPr>
          <p:cNvPr id="4" name="Rectangle 3"/>
          <p:cNvSpPr/>
          <p:nvPr/>
        </p:nvSpPr>
        <p:spPr>
          <a:xfrm>
            <a:off x="539622" y="4645039"/>
            <a:ext cx="4019114" cy="369332"/>
          </a:xfrm>
          <a:prstGeom prst="rect">
            <a:avLst/>
          </a:prstGeom>
        </p:spPr>
        <p:txBody>
          <a:bodyPr wrap="none">
            <a:spAutoFit/>
          </a:bodyPr>
          <a:lstStyle/>
          <a:p>
            <a:pPr defTabSz="457200">
              <a:spcBef>
                <a:spcPts val="1000"/>
              </a:spcBef>
              <a:buClr>
                <a:schemeClr val="accent1"/>
              </a:buClr>
              <a:buSzPct val="80000"/>
            </a:pPr>
            <a:r>
              <a:rPr lang="en-US" dirty="0">
                <a:solidFill>
                  <a:schemeClr val="tx1">
                    <a:lumMod val="75000"/>
                    <a:lumOff val="25000"/>
                  </a:schemeClr>
                </a:solidFill>
              </a:rPr>
              <a:t>Bluetooth Control Smart Automation</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7" t="11747" r="-307" b="11785"/>
          <a:stretch/>
        </p:blipFill>
        <p:spPr>
          <a:xfrm>
            <a:off x="6184033" y="763937"/>
            <a:ext cx="2571750" cy="262209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6081" t="6141" r="13486" b="28115"/>
          <a:stretch/>
        </p:blipFill>
        <p:spPr>
          <a:xfrm>
            <a:off x="5048253" y="3612998"/>
            <a:ext cx="2571750" cy="2802746"/>
          </a:xfrm>
          <a:prstGeom prst="rect">
            <a:avLst/>
          </a:prstGeom>
        </p:spPr>
      </p:pic>
      <p:sp>
        <p:nvSpPr>
          <p:cNvPr id="7" name="Rectangle 6"/>
          <p:cNvSpPr/>
          <p:nvPr/>
        </p:nvSpPr>
        <p:spPr>
          <a:xfrm>
            <a:off x="7762562" y="4442419"/>
            <a:ext cx="1986441" cy="774571"/>
          </a:xfrm>
          <a:prstGeom prst="rect">
            <a:avLst/>
          </a:prstGeom>
        </p:spPr>
        <p:txBody>
          <a:bodyPr wrap="none">
            <a:spAutoFit/>
          </a:bodyPr>
          <a:lstStyle/>
          <a:p>
            <a:pPr defTabSz="457200">
              <a:spcBef>
                <a:spcPts val="1000"/>
              </a:spcBef>
              <a:buClr>
                <a:schemeClr val="accent1"/>
              </a:buClr>
              <a:buSzPct val="80000"/>
            </a:pPr>
            <a:r>
              <a:rPr lang="en-US" dirty="0">
                <a:solidFill>
                  <a:schemeClr val="tx1">
                    <a:lumMod val="75000"/>
                    <a:lumOff val="25000"/>
                  </a:schemeClr>
                </a:solidFill>
              </a:rPr>
              <a:t>Automatic water </a:t>
            </a:r>
          </a:p>
          <a:p>
            <a:pPr defTabSz="457200">
              <a:spcBef>
                <a:spcPts val="1000"/>
              </a:spcBef>
              <a:buClr>
                <a:schemeClr val="accent1"/>
              </a:buClr>
              <a:buSzPct val="80000"/>
            </a:pPr>
            <a:r>
              <a:rPr lang="en-US" dirty="0">
                <a:solidFill>
                  <a:schemeClr val="tx1">
                    <a:lumMod val="75000"/>
                    <a:lumOff val="25000"/>
                  </a:schemeClr>
                </a:solidFill>
              </a:rPr>
              <a:t>motor pump</a:t>
            </a:r>
          </a:p>
        </p:txBody>
      </p:sp>
    </p:spTree>
    <p:extLst>
      <p:ext uri="{BB962C8B-B14F-4D97-AF65-F5344CB8AC3E}">
        <p14:creationId xmlns:p14="http://schemas.microsoft.com/office/powerpoint/2010/main" val="274568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FD0A3C-48BC-E989-606E-D387DB98DC5D}"/>
              </a:ext>
            </a:extLst>
          </p:cNvPr>
          <p:cNvSpPr txBox="1"/>
          <p:nvPr/>
        </p:nvSpPr>
        <p:spPr>
          <a:xfrm>
            <a:off x="1075027" y="320922"/>
            <a:ext cx="4746961" cy="54740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marL="457200" indent="-457200" defTabSz="457200">
              <a:spcBef>
                <a:spcPct val="0"/>
              </a:spcBef>
              <a:spcAft>
                <a:spcPts val="600"/>
              </a:spcAft>
              <a:buFont typeface="Wingdings" panose="05000000000000000000" pitchFamily="2" charset="2"/>
              <a:buChar char="q"/>
            </a:pPr>
            <a:r>
              <a:rPr lang="en-US" sz="3200" dirty="0">
                <a:solidFill>
                  <a:schemeClr val="accent1"/>
                </a:solidFill>
                <a:latin typeface="Cambria" panose="02040503050406030204" pitchFamily="18" charset="0"/>
                <a:ea typeface="Cambria" panose="02040503050406030204" pitchFamily="18" charset="0"/>
                <a:cs typeface="+mj-cs"/>
              </a:rPr>
              <a:t>Test/Experimental Setup</a:t>
            </a:r>
          </a:p>
        </p:txBody>
      </p:sp>
      <p:pic>
        <p:nvPicPr>
          <p:cNvPr id="15" name="Picture 3" descr="Diagram&#10;&#10;Description automatically generated">
            <a:extLst>
              <a:ext uri="{FF2B5EF4-FFF2-40B4-BE49-F238E27FC236}">
                <a16:creationId xmlns:a16="http://schemas.microsoft.com/office/drawing/2014/main" id="{0F408725-4528-E6F3-3010-C4556DED7468}"/>
              </a:ext>
            </a:extLst>
          </p:cNvPr>
          <p:cNvPicPr>
            <a:picLocks noChangeAspect="1"/>
          </p:cNvPicPr>
          <p:nvPr/>
        </p:nvPicPr>
        <p:blipFill>
          <a:blip r:embed="rId3"/>
          <a:stretch>
            <a:fillRect/>
          </a:stretch>
        </p:blipFill>
        <p:spPr>
          <a:xfrm>
            <a:off x="980283" y="1924484"/>
            <a:ext cx="3382415" cy="2029449"/>
          </a:xfrm>
          <a:prstGeom prst="rect">
            <a:avLst/>
          </a:prstGeom>
        </p:spPr>
      </p:pic>
      <p:sp>
        <p:nvSpPr>
          <p:cNvPr id="16" name="Rectangle 15"/>
          <p:cNvSpPr/>
          <p:nvPr/>
        </p:nvSpPr>
        <p:spPr>
          <a:xfrm>
            <a:off x="788787" y="3951755"/>
            <a:ext cx="3937360" cy="369332"/>
          </a:xfrm>
          <a:prstGeom prst="rect">
            <a:avLst/>
          </a:prstGeom>
        </p:spPr>
        <p:txBody>
          <a:bodyPr wrap="none">
            <a:spAutoFit/>
          </a:bodyPr>
          <a:lstStyle/>
          <a:p>
            <a:pPr defTabSz="457200">
              <a:spcBef>
                <a:spcPts val="1000"/>
              </a:spcBef>
              <a:buClr>
                <a:schemeClr val="accent1"/>
              </a:buClr>
              <a:buSzPct val="80000"/>
            </a:pPr>
            <a:r>
              <a:rPr lang="en-US" dirty="0">
                <a:solidFill>
                  <a:schemeClr val="tx1">
                    <a:lumMod val="75000"/>
                    <a:lumOff val="25000"/>
                  </a:schemeClr>
                </a:solidFill>
              </a:rPr>
              <a:t>Bluetooth Control Home Automation</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9596"/>
          <a:stretch/>
        </p:blipFill>
        <p:spPr>
          <a:xfrm>
            <a:off x="5459963" y="3424766"/>
            <a:ext cx="2986569" cy="3201763"/>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t="19940" b="10013"/>
          <a:stretch/>
        </p:blipFill>
        <p:spPr>
          <a:xfrm>
            <a:off x="6240540" y="594625"/>
            <a:ext cx="2773955" cy="2590800"/>
          </a:xfrm>
          <a:prstGeom prst="rect">
            <a:avLst/>
          </a:prstGeom>
        </p:spPr>
      </p:pic>
      <p:sp>
        <p:nvSpPr>
          <p:cNvPr id="18" name="Rectangle 17"/>
          <p:cNvSpPr/>
          <p:nvPr/>
        </p:nvSpPr>
        <p:spPr>
          <a:xfrm>
            <a:off x="2017092" y="5888064"/>
            <a:ext cx="3804896" cy="369332"/>
          </a:xfrm>
          <a:prstGeom prst="rect">
            <a:avLst/>
          </a:prstGeom>
        </p:spPr>
        <p:txBody>
          <a:bodyPr wrap="square">
            <a:spAutoFit/>
          </a:bodyPr>
          <a:lstStyle/>
          <a:p>
            <a:pPr defTabSz="457200">
              <a:spcBef>
                <a:spcPts val="1000"/>
              </a:spcBef>
              <a:buClr>
                <a:schemeClr val="accent1"/>
              </a:buClr>
              <a:buSzPct val="80000"/>
            </a:pPr>
            <a:r>
              <a:rPr lang="en-US" dirty="0">
                <a:solidFill>
                  <a:schemeClr val="tx1">
                    <a:lumMod val="75000"/>
                    <a:lumOff val="25000"/>
                  </a:schemeClr>
                </a:solidFill>
              </a:rPr>
              <a:t>Automatic water motor pump</a:t>
            </a:r>
          </a:p>
        </p:txBody>
      </p:sp>
    </p:spTree>
    <p:extLst>
      <p:ext uri="{BB962C8B-B14F-4D97-AF65-F5344CB8AC3E}">
        <p14:creationId xmlns:p14="http://schemas.microsoft.com/office/powerpoint/2010/main" val="313680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32807" y="335897"/>
            <a:ext cx="3470565" cy="59235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Cost Analysis</a:t>
            </a:r>
          </a:p>
        </p:txBody>
      </p:sp>
      <p:sp>
        <p:nvSpPr>
          <p:cNvPr id="3" name="Rectangle 2"/>
          <p:cNvSpPr/>
          <p:nvPr/>
        </p:nvSpPr>
        <p:spPr>
          <a:xfrm>
            <a:off x="332508" y="1251873"/>
            <a:ext cx="9767456" cy="5286062"/>
          </a:xfrm>
          <a:prstGeom prst="rect">
            <a:avLst/>
          </a:prstGeom>
        </p:spPr>
        <p:txBody>
          <a:bodyPr wrap="square">
            <a:spAutoFit/>
          </a:bodyPr>
          <a:lstStyle/>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Arduino: For this project, you will need to purchase an Arduino board, depending on the model which typically costs around 1000-1200 tk. </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Bluetooth Module: You will also need to purchase a Bluetooth module, which typically costs around 450-500 tk.</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Sensors &amp; display: In order to make the project “smart”, you will need to purchase sensors such as Ultrasonic sensor which can cost around 150-200tk &amp; LCD display which can cost around 300-350tk, depends on its model.</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Relays: You will also need to purchase relays to control the appliances connected to the Arduino, which can cost around 500tk each. </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Wiring: Wiring will also be necessary for this project, and depending on the complexity of the project, it can cost anywhere from 100-150 tk.</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Water Pump: You will need to purchase a water pump to be controlled by the Arduino, which can cost around 120-150</a:t>
            </a:r>
          </a:p>
          <a:p>
            <a:pPr marL="342900" indent="-342900">
              <a:lnSpc>
                <a:spcPct val="150000"/>
              </a:lnSpc>
              <a:buAutoNum type="arabicPeriod"/>
            </a:pPr>
            <a:r>
              <a:rPr lang="en-US" sz="1500" dirty="0">
                <a:latin typeface="Times New Roman" panose="02020603050405020304" pitchFamily="18" charset="0"/>
                <a:ea typeface="Cambria" panose="02040503050406030204" pitchFamily="18" charset="0"/>
                <a:cs typeface="Times New Roman" panose="02020603050405020304" pitchFamily="18" charset="0"/>
              </a:rPr>
              <a:t>Cost of Power Source: You will also need to purchase a power source, such as a battery, which can cost around 800-1000tk </a:t>
            </a:r>
          </a:p>
          <a:p>
            <a:pPr>
              <a:lnSpc>
                <a:spcPct val="150000"/>
              </a:lnSpc>
            </a:pPr>
            <a:r>
              <a:rPr lang="en-US" sz="1500" dirty="0">
                <a:latin typeface="Times New Roman" panose="02020603050405020304" pitchFamily="18" charset="0"/>
                <a:ea typeface="Cambria" panose="02040503050406030204" pitchFamily="18" charset="0"/>
                <a:cs typeface="Times New Roman" panose="02020603050405020304" pitchFamily="18" charset="0"/>
              </a:rPr>
              <a:t>	Overall, the cost of the Arduino based smart home automation system can range from 3500-4000tk, depending on the components you choose to purchase.</a:t>
            </a:r>
          </a:p>
        </p:txBody>
      </p:sp>
    </p:spTree>
    <p:extLst>
      <p:ext uri="{BB962C8B-B14F-4D97-AF65-F5344CB8AC3E}">
        <p14:creationId xmlns:p14="http://schemas.microsoft.com/office/powerpoint/2010/main" val="4086636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1B1652AA-31EA-4F68-A6B3-C758F2113EC0}"/>
              </a:ext>
            </a:extLst>
          </p:cNvPr>
          <p:cNvSpPr txBox="1">
            <a:spLocks/>
          </p:cNvSpPr>
          <p:nvPr/>
        </p:nvSpPr>
        <p:spPr>
          <a:xfrm>
            <a:off x="259751" y="842527"/>
            <a:ext cx="7180140" cy="46747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atin typeface="Cambria" panose="02040503050406030204" pitchFamily="18" charset="0"/>
                <a:ea typeface="Cambria" panose="02040503050406030204" pitchFamily="18" charset="0"/>
              </a:rPr>
              <a:t>SIMULATION OF AUTOMATIC WATER PUMP</a:t>
            </a:r>
          </a:p>
        </p:txBody>
      </p:sp>
      <p:sp>
        <p:nvSpPr>
          <p:cNvPr id="3" name="Text Placeholder 18">
            <a:extLst>
              <a:ext uri="{FF2B5EF4-FFF2-40B4-BE49-F238E27FC236}">
                <a16:creationId xmlns:a16="http://schemas.microsoft.com/office/drawing/2014/main" id="{ABB43063-C469-44D7-97D6-91C2EFC4D5AF}"/>
              </a:ext>
            </a:extLst>
          </p:cNvPr>
          <p:cNvSpPr txBox="1">
            <a:spLocks/>
          </p:cNvSpPr>
          <p:nvPr/>
        </p:nvSpPr>
        <p:spPr>
          <a:xfrm>
            <a:off x="4961022" y="4195887"/>
            <a:ext cx="4185623" cy="6973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Water motor is Full  &amp; pump will be off</a:t>
            </a:r>
          </a:p>
        </p:txBody>
      </p:sp>
      <p:pic>
        <p:nvPicPr>
          <p:cNvPr id="4" name="Content Placeholder 23">
            <a:extLst>
              <a:ext uri="{FF2B5EF4-FFF2-40B4-BE49-F238E27FC236}">
                <a16:creationId xmlns:a16="http://schemas.microsoft.com/office/drawing/2014/main" id="{174021F9-6C21-4BDF-8705-FEA5231E1D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69" t="8456" r="10549" b="6040"/>
          <a:stretch/>
        </p:blipFill>
        <p:spPr>
          <a:xfrm>
            <a:off x="5218716" y="4665522"/>
            <a:ext cx="2874897" cy="2056810"/>
          </a:xfrm>
          <a:prstGeom prst="rect">
            <a:avLst/>
          </a:prstGeom>
        </p:spPr>
      </p:pic>
      <p:sp>
        <p:nvSpPr>
          <p:cNvPr id="5" name="Text Placeholder 20">
            <a:extLst>
              <a:ext uri="{FF2B5EF4-FFF2-40B4-BE49-F238E27FC236}">
                <a16:creationId xmlns:a16="http://schemas.microsoft.com/office/drawing/2014/main" id="{D437BEEA-A883-4908-B5A1-0F0AE332EF1C}"/>
              </a:ext>
            </a:extLst>
          </p:cNvPr>
          <p:cNvSpPr txBox="1">
            <a:spLocks/>
          </p:cNvSpPr>
          <p:nvPr/>
        </p:nvSpPr>
        <p:spPr>
          <a:xfrm>
            <a:off x="5218715" y="1462868"/>
            <a:ext cx="4185618" cy="51395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Half filled motor &amp; pump on</a:t>
            </a:r>
          </a:p>
        </p:txBody>
      </p:sp>
      <p:pic>
        <p:nvPicPr>
          <p:cNvPr id="6" name="Content Placeholder 25">
            <a:extLst>
              <a:ext uri="{FF2B5EF4-FFF2-40B4-BE49-F238E27FC236}">
                <a16:creationId xmlns:a16="http://schemas.microsoft.com/office/drawing/2014/main" id="{5CD0EC48-FAA5-435E-A2B9-4F35FB8412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794" t="8470" r="9023" b="6040"/>
          <a:stretch/>
        </p:blipFill>
        <p:spPr>
          <a:xfrm>
            <a:off x="5218715" y="2072635"/>
            <a:ext cx="2874898" cy="2056810"/>
          </a:xfrm>
          <a:prstGeom prst="rect">
            <a:avLst/>
          </a:prstGeom>
        </p:spPr>
      </p:pic>
      <p:pic>
        <p:nvPicPr>
          <p:cNvPr id="7" name="Content Placeholder 7">
            <a:extLst>
              <a:ext uri="{FF2B5EF4-FFF2-40B4-BE49-F238E27FC236}">
                <a16:creationId xmlns:a16="http://schemas.microsoft.com/office/drawing/2014/main" id="{4FB7E19B-C938-41F5-8FE9-52D94ECA60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858" t="9176" r="9928" b="7578"/>
          <a:stretch/>
        </p:blipFill>
        <p:spPr>
          <a:xfrm>
            <a:off x="1264015" y="4574025"/>
            <a:ext cx="3017929" cy="2133231"/>
          </a:xfrm>
          <a:prstGeom prst="rect">
            <a:avLst/>
          </a:prstGeom>
        </p:spPr>
      </p:pic>
      <p:pic>
        <p:nvPicPr>
          <p:cNvPr id="8" name="Content Placeholder 9">
            <a:extLst>
              <a:ext uri="{FF2B5EF4-FFF2-40B4-BE49-F238E27FC236}">
                <a16:creationId xmlns:a16="http://schemas.microsoft.com/office/drawing/2014/main" id="{A0991C1B-327E-45CB-B9A6-CC8EAFA284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080" t="9194" r="9719" b="7576"/>
          <a:stretch/>
        </p:blipFill>
        <p:spPr>
          <a:xfrm>
            <a:off x="1264016" y="2072635"/>
            <a:ext cx="3017928" cy="2133230"/>
          </a:xfrm>
          <a:prstGeom prst="rect">
            <a:avLst/>
          </a:prstGeom>
        </p:spPr>
      </p:pic>
      <p:sp>
        <p:nvSpPr>
          <p:cNvPr id="9" name="TextBox 8">
            <a:extLst>
              <a:ext uri="{FF2B5EF4-FFF2-40B4-BE49-F238E27FC236}">
                <a16:creationId xmlns:a16="http://schemas.microsoft.com/office/drawing/2014/main" id="{B99DCD4B-325D-4EF8-8EBC-55EC0FA4F723}"/>
              </a:ext>
            </a:extLst>
          </p:cNvPr>
          <p:cNvSpPr txBox="1"/>
          <p:nvPr/>
        </p:nvSpPr>
        <p:spPr>
          <a:xfrm flipH="1">
            <a:off x="1264015" y="4175231"/>
            <a:ext cx="287489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¼ of water motor is filled</a:t>
            </a:r>
          </a:p>
        </p:txBody>
      </p:sp>
      <p:sp>
        <p:nvSpPr>
          <p:cNvPr id="10" name="TextBox 9">
            <a:extLst>
              <a:ext uri="{FF2B5EF4-FFF2-40B4-BE49-F238E27FC236}">
                <a16:creationId xmlns:a16="http://schemas.microsoft.com/office/drawing/2014/main" id="{B293526A-78F6-4E9D-A971-A173FC7038A1}"/>
              </a:ext>
            </a:extLst>
          </p:cNvPr>
          <p:cNvSpPr txBox="1"/>
          <p:nvPr/>
        </p:nvSpPr>
        <p:spPr>
          <a:xfrm flipH="1">
            <a:off x="905256" y="1490613"/>
            <a:ext cx="35924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Low water level &amp; pump will be on</a:t>
            </a:r>
          </a:p>
        </p:txBody>
      </p:sp>
      <p:sp>
        <p:nvSpPr>
          <p:cNvPr id="11" name="Rounded Rectangle 10"/>
          <p:cNvSpPr/>
          <p:nvPr/>
        </p:nvSpPr>
        <p:spPr>
          <a:xfrm>
            <a:off x="2701463" y="197682"/>
            <a:ext cx="3772885" cy="46076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t>Results and Discussion </a:t>
            </a:r>
            <a:endParaRPr lang="en-US" sz="22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2182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19EDD06-F3C7-4226-AF00-90F1284C2FB1}"/>
              </a:ext>
            </a:extLst>
          </p:cNvPr>
          <p:cNvSpPr txBox="1">
            <a:spLocks/>
          </p:cNvSpPr>
          <p:nvPr/>
        </p:nvSpPr>
        <p:spPr>
          <a:xfrm>
            <a:off x="677334" y="3973244"/>
            <a:ext cx="4185623" cy="57626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b="1" dirty="0">
                <a:latin typeface="Times New Roman" panose="02020603050405020304" pitchFamily="18" charset="0"/>
                <a:cs typeface="Times New Roman" panose="02020603050405020304" pitchFamily="18" charset="0"/>
              </a:rPr>
              <a:t>ALL LIGHTS ARE OFF</a:t>
            </a:r>
          </a:p>
        </p:txBody>
      </p:sp>
      <p:sp>
        <p:nvSpPr>
          <p:cNvPr id="3" name="Text Placeholder 4">
            <a:extLst>
              <a:ext uri="{FF2B5EF4-FFF2-40B4-BE49-F238E27FC236}">
                <a16:creationId xmlns:a16="http://schemas.microsoft.com/office/drawing/2014/main" id="{F3D6A005-7CF9-437B-804E-47AC45EF088E}"/>
              </a:ext>
            </a:extLst>
          </p:cNvPr>
          <p:cNvSpPr txBox="1">
            <a:spLocks/>
          </p:cNvSpPr>
          <p:nvPr/>
        </p:nvSpPr>
        <p:spPr>
          <a:xfrm>
            <a:off x="5857870" y="3942969"/>
            <a:ext cx="4185618" cy="35442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200" b="1" dirty="0">
                <a:latin typeface="Times New Roman" panose="02020603050405020304" pitchFamily="18" charset="0"/>
                <a:cs typeface="Times New Roman" panose="02020603050405020304" pitchFamily="18" charset="0"/>
              </a:rPr>
              <a:t>BOTH LIGHTS ARE ON</a:t>
            </a:r>
          </a:p>
        </p:txBody>
      </p:sp>
      <p:pic>
        <p:nvPicPr>
          <p:cNvPr id="4" name="Content Placeholder 14">
            <a:extLst>
              <a:ext uri="{FF2B5EF4-FFF2-40B4-BE49-F238E27FC236}">
                <a16:creationId xmlns:a16="http://schemas.microsoft.com/office/drawing/2014/main" id="{A8A5AA91-AE80-435D-A1F1-9A3A61A509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78" t="10783" r="3979" b="10888"/>
          <a:stretch/>
        </p:blipFill>
        <p:spPr>
          <a:xfrm>
            <a:off x="455662" y="1833502"/>
            <a:ext cx="3929400" cy="2059006"/>
          </a:xfrm>
          <a:prstGeom prst="rect">
            <a:avLst/>
          </a:prstGeom>
        </p:spPr>
      </p:pic>
      <p:pic>
        <p:nvPicPr>
          <p:cNvPr id="5" name="Content Placeholder 16">
            <a:extLst>
              <a:ext uri="{FF2B5EF4-FFF2-40B4-BE49-F238E27FC236}">
                <a16:creationId xmlns:a16="http://schemas.microsoft.com/office/drawing/2014/main" id="{8795E217-1711-4AAE-8CAF-182E5BF217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95" t="9636" r="4441" b="13376"/>
          <a:stretch/>
        </p:blipFill>
        <p:spPr>
          <a:xfrm>
            <a:off x="2420362" y="4368653"/>
            <a:ext cx="3990109" cy="2236950"/>
          </a:xfrm>
          <a:prstGeom prst="rect">
            <a:avLst/>
          </a:prstGeom>
        </p:spPr>
      </p:pic>
      <p:pic>
        <p:nvPicPr>
          <p:cNvPr id="6" name="Picture 5">
            <a:extLst>
              <a:ext uri="{FF2B5EF4-FFF2-40B4-BE49-F238E27FC236}">
                <a16:creationId xmlns:a16="http://schemas.microsoft.com/office/drawing/2014/main" id="{939EE6C3-AD4A-420D-8A4B-1528669F54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777" t="4937" r="5658" b="12041"/>
          <a:stretch/>
        </p:blipFill>
        <p:spPr>
          <a:xfrm>
            <a:off x="5317543" y="1785398"/>
            <a:ext cx="3516923" cy="2032574"/>
          </a:xfrm>
          <a:prstGeom prst="rect">
            <a:avLst/>
          </a:prstGeom>
        </p:spPr>
      </p:pic>
      <p:sp>
        <p:nvSpPr>
          <p:cNvPr id="7" name="Title 17">
            <a:extLst>
              <a:ext uri="{FF2B5EF4-FFF2-40B4-BE49-F238E27FC236}">
                <a16:creationId xmlns:a16="http://schemas.microsoft.com/office/drawing/2014/main" id="{64D38FA6-029D-456F-8611-0AF8BE980046}"/>
              </a:ext>
            </a:extLst>
          </p:cNvPr>
          <p:cNvSpPr txBox="1">
            <a:spLocks/>
          </p:cNvSpPr>
          <p:nvPr/>
        </p:nvSpPr>
        <p:spPr>
          <a:xfrm>
            <a:off x="564623" y="510009"/>
            <a:ext cx="8596668" cy="576263"/>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atin typeface="Cambria" panose="02040503050406030204" pitchFamily="18" charset="0"/>
                <a:ea typeface="Cambria" panose="02040503050406030204" pitchFamily="18" charset="0"/>
                <a:cs typeface="Times New Roman" panose="02020603050405020304" pitchFamily="18" charset="0"/>
              </a:rPr>
              <a:t>SIMULATION OF HOME AUTOMATION</a:t>
            </a:r>
          </a:p>
        </p:txBody>
      </p:sp>
      <p:sp>
        <p:nvSpPr>
          <p:cNvPr id="8" name="TextBox 7">
            <a:extLst>
              <a:ext uri="{FF2B5EF4-FFF2-40B4-BE49-F238E27FC236}">
                <a16:creationId xmlns:a16="http://schemas.microsoft.com/office/drawing/2014/main" id="{C0A2E204-3622-4193-91F7-C948D47CED6D}"/>
              </a:ext>
            </a:extLst>
          </p:cNvPr>
          <p:cNvSpPr txBox="1"/>
          <p:nvPr/>
        </p:nvSpPr>
        <p:spPr>
          <a:xfrm>
            <a:off x="6531369" y="5348628"/>
            <a:ext cx="190383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YELLOW LIGHT IS ON</a:t>
            </a:r>
          </a:p>
        </p:txBody>
      </p:sp>
    </p:spTree>
    <p:extLst>
      <p:ext uri="{BB962C8B-B14F-4D97-AF65-F5344CB8AC3E}">
        <p14:creationId xmlns:p14="http://schemas.microsoft.com/office/powerpoint/2010/main" val="2866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9C516E5-E07C-4EC3-89D8-9D71AB0D882A}"/>
              </a:ext>
            </a:extLst>
          </p:cNvPr>
          <p:cNvSpPr txBox="1">
            <a:spLocks/>
          </p:cNvSpPr>
          <p:nvPr/>
        </p:nvSpPr>
        <p:spPr>
          <a:xfrm>
            <a:off x="677334" y="862726"/>
            <a:ext cx="8596668" cy="506627"/>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b="1" dirty="0">
                <a:latin typeface="Cambria" panose="02040503050406030204" pitchFamily="18" charset="0"/>
                <a:ea typeface="Cambria" panose="02040503050406030204" pitchFamily="18" charset="0"/>
              </a:rPr>
              <a:t>Measured response/Experimental results </a:t>
            </a:r>
          </a:p>
        </p:txBody>
      </p:sp>
      <p:sp>
        <p:nvSpPr>
          <p:cNvPr id="3" name="Content Placeholder 4">
            <a:extLst>
              <a:ext uri="{FF2B5EF4-FFF2-40B4-BE49-F238E27FC236}">
                <a16:creationId xmlns:a16="http://schemas.microsoft.com/office/drawing/2014/main" id="{D1EB29F9-542E-4943-8A11-9631430F6436}"/>
              </a:ext>
            </a:extLst>
          </p:cNvPr>
          <p:cNvSpPr txBox="1">
            <a:spLocks/>
          </p:cNvSpPr>
          <p:nvPr/>
        </p:nvSpPr>
        <p:spPr>
          <a:xfrm>
            <a:off x="677334" y="2001795"/>
            <a:ext cx="9059790" cy="336103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en-US" sz="1600" dirty="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Any alterations to the home environment can be detected using the Arduino to generate feedback or alarms.
 The Arduino may be used to precisely and accurately regulate a number of appliances in a home.</a:t>
            </a:r>
          </a:p>
          <a:p>
            <a:pPr>
              <a:lnSpc>
                <a:spcPct val="150000"/>
              </a:lnSpc>
            </a:pPr>
            <a:r>
              <a:rPr lang="en-US" sz="1600" dirty="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a:t>
            </a:r>
          </a:p>
          <a:p>
            <a:pPr>
              <a:lnSpc>
                <a:spcPct val="150000"/>
              </a:lnSpc>
            </a:pPr>
            <a:r>
              <a:rPr lang="en-US" sz="1600" dirty="0">
                <a:latin typeface="Cambria" panose="02040503050406030204" pitchFamily="18" charset="0"/>
                <a:ea typeface="Cambria" panose="02040503050406030204" pitchFamily="18" charset="0"/>
                <a:cs typeface="Times New Roman" panose="02020603050405020304" pitchFamily="18" charset="0"/>
              </a:rPr>
              <a:t>When the water level is too low, the pump can be utilized to detect it and turn off automatically. In this way it can save energy and cut down on water waste.</a:t>
            </a:r>
          </a:p>
          <a:p>
            <a:pPr marL="0" indent="0">
              <a:lnSpc>
                <a:spcPct val="150000"/>
              </a:lnSpc>
              <a:buNone/>
            </a:pPr>
            <a:endParaRPr lang="en-US" sz="1600"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1600"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1600" dirty="0">
              <a:latin typeface="Cambria" panose="02040503050406030204" pitchFamily="18" charset="0"/>
              <a:ea typeface="Cambria" panose="02040503050406030204" pitchFamily="18" charset="0"/>
              <a:cs typeface="Times New Roman" panose="02020603050405020304" pitchFamily="18" charset="0"/>
            </a:endParaRPr>
          </a:p>
          <a:p>
            <a:pPr marL="0" indent="0">
              <a:lnSpc>
                <a:spcPct val="150000"/>
              </a:lnSpc>
              <a:buFont typeface="Wingdings 3" charset="2"/>
              <a:buNone/>
            </a:pPr>
            <a:endParaRPr lang="en-US" sz="1600" dirty="0">
              <a:latin typeface="Cambria" panose="02040503050406030204" pitchFamily="18" charset="0"/>
              <a:ea typeface="Cambria" panose="02040503050406030204" pitchFamily="18" charset="0"/>
              <a:cs typeface="Times New Roman" panose="02020603050405020304" pitchFamily="18" charset="0"/>
            </a:endParaRPr>
          </a:p>
          <a:p>
            <a:pPr marL="0" indent="0">
              <a:lnSpc>
                <a:spcPct val="150000"/>
              </a:lnSpc>
              <a:buFont typeface="Wingdings 3" charset="2"/>
              <a:buNone/>
            </a:pPr>
            <a:r>
              <a:rPr lang="en-US" sz="1600" dirty="0">
                <a:latin typeface="Cambria" panose="02040503050406030204" pitchFamily="18" charset="0"/>
                <a:ea typeface="Cambria" panose="02040503050406030204" pitchFamily="18" charset="0"/>
                <a:cs typeface="Times New Roman" panose="02020603050405020304" pitchFamily="18" charset="0"/>
              </a:rPr>
              <a:t>
</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6424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56BA773-DD9E-41BA-B7B6-155701EDF67A}"/>
              </a:ext>
            </a:extLst>
          </p:cNvPr>
          <p:cNvGraphicFramePr/>
          <p:nvPr>
            <p:extLst>
              <p:ext uri="{D42A27DB-BD31-4B8C-83A1-F6EECF244321}">
                <p14:modId xmlns:p14="http://schemas.microsoft.com/office/powerpoint/2010/main" val="1841297519"/>
              </p:ext>
            </p:extLst>
          </p:nvPr>
        </p:nvGraphicFramePr>
        <p:xfrm>
          <a:off x="554180" y="955964"/>
          <a:ext cx="9262887" cy="568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11">
            <a:extLst>
              <a:ext uri="{FF2B5EF4-FFF2-40B4-BE49-F238E27FC236}">
                <a16:creationId xmlns:a16="http://schemas.microsoft.com/office/drawing/2014/main" id="{B18BB559-B3C7-41A2-957B-6B567AE46350}"/>
              </a:ext>
            </a:extLst>
          </p:cNvPr>
          <p:cNvSpPr txBox="1"/>
          <p:nvPr/>
        </p:nvSpPr>
        <p:spPr>
          <a:xfrm>
            <a:off x="554179" y="306422"/>
            <a:ext cx="858982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sz="2400" b="1" dirty="0">
                <a:solidFill>
                  <a:schemeClr val="accent1"/>
                </a:solidFill>
                <a:effectLst/>
                <a:latin typeface="Cambria" panose="02040503050406030204" pitchFamily="18" charset="0"/>
                <a:ea typeface="Cambria" panose="02040503050406030204" pitchFamily="18" charset="0"/>
              </a:rPr>
              <a:t>Comparison between numerical and experimental results </a:t>
            </a:r>
            <a:endParaRPr lang="en-US" sz="2400" b="1" dirty="0">
              <a:solidFill>
                <a:schemeClr val="accent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8927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6620DF3-9876-4448-9C79-2EFAB2F7FB6F}"/>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Limitations in the project</a:t>
            </a:r>
            <a:br>
              <a:rPr lang="en-US" b="1"/>
            </a:br>
            <a:endParaRPr lang="en-US" dirty="0"/>
          </a:p>
        </p:txBody>
      </p:sp>
      <p:sp>
        <p:nvSpPr>
          <p:cNvPr id="3" name="Content Placeholder 2">
            <a:extLst>
              <a:ext uri="{FF2B5EF4-FFF2-40B4-BE49-F238E27FC236}">
                <a16:creationId xmlns:a16="http://schemas.microsoft.com/office/drawing/2014/main" id="{E37C97C3-0EDD-4E7F-AA41-69014A779375}"/>
              </a:ext>
            </a:extLst>
          </p:cNvPr>
          <p:cNvSpPr txBox="1">
            <a:spLocks/>
          </p:cNvSpPr>
          <p:nvPr/>
        </p:nvSpPr>
        <p:spPr>
          <a:xfrm>
            <a:off x="677334" y="2160589"/>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sz="2000" b="1"/>
          </a:p>
          <a:p>
            <a:endParaRPr lang="en-US" dirty="0"/>
          </a:p>
        </p:txBody>
      </p:sp>
      <p:graphicFrame>
        <p:nvGraphicFramePr>
          <p:cNvPr id="4" name="Diagram 3">
            <a:extLst>
              <a:ext uri="{FF2B5EF4-FFF2-40B4-BE49-F238E27FC236}">
                <a16:creationId xmlns:a16="http://schemas.microsoft.com/office/drawing/2014/main" id="{0B951B1B-C4BF-4259-AB11-46651818116E}"/>
              </a:ext>
            </a:extLst>
          </p:cNvPr>
          <p:cNvGraphicFramePr/>
          <p:nvPr>
            <p:extLst>
              <p:ext uri="{D42A27DB-BD31-4B8C-83A1-F6EECF244321}">
                <p14:modId xmlns:p14="http://schemas.microsoft.com/office/powerpoint/2010/main" val="3081322192"/>
              </p:ext>
            </p:extLst>
          </p:nvPr>
        </p:nvGraphicFramePr>
        <p:xfrm>
          <a:off x="1105884" y="12700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621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29588" y="806951"/>
            <a:ext cx="3470565" cy="5957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Table of Contents</a:t>
            </a:r>
          </a:p>
        </p:txBody>
      </p:sp>
      <p:sp>
        <p:nvSpPr>
          <p:cNvPr id="3" name="TextBox 2">
            <a:extLst>
              <a:ext uri="{FF2B5EF4-FFF2-40B4-BE49-F238E27FC236}">
                <a16:creationId xmlns:a16="http://schemas.microsoft.com/office/drawing/2014/main" id="{F495ECD3-960A-1CC3-5793-ACBCD3B7A757}"/>
              </a:ext>
            </a:extLst>
          </p:cNvPr>
          <p:cNvSpPr txBox="1"/>
          <p:nvPr/>
        </p:nvSpPr>
        <p:spPr>
          <a:xfrm>
            <a:off x="1966512" y="1316028"/>
            <a:ext cx="4619706" cy="52247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solidFill>
                  <a:schemeClr val="tx1">
                    <a:lumMod val="75000"/>
                    <a:lumOff val="25000"/>
                  </a:schemeClr>
                </a:solidFill>
                <a:latin typeface="Cambria" panose="02040503050406030204" pitchFamily="18" charset="0"/>
                <a:ea typeface="Cambria" panose="02040503050406030204" pitchFamily="18" charset="0"/>
              </a:rPr>
              <a:t>Introduction</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solidFill>
                  <a:schemeClr val="tx1">
                    <a:lumMod val="75000"/>
                    <a:lumOff val="25000"/>
                  </a:schemeClr>
                </a:solidFill>
                <a:latin typeface="Cambria" panose="02040503050406030204" pitchFamily="18" charset="0"/>
                <a:ea typeface="Cambria" panose="02040503050406030204" pitchFamily="18" charset="0"/>
              </a:rPr>
              <a:t>Literature Review</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solidFill>
                  <a:schemeClr val="tx1">
                    <a:lumMod val="75000"/>
                    <a:lumOff val="25000"/>
                  </a:schemeClr>
                </a:solidFill>
                <a:latin typeface="Cambria" panose="02040503050406030204" pitchFamily="18" charset="0"/>
                <a:ea typeface="Cambria" panose="02040503050406030204" pitchFamily="18" charset="0"/>
              </a:rPr>
              <a:t>Methodology &amp; Modeling</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Cost analysis </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Results and Discussion </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Conclusion and future endeavors  </a:t>
            </a: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References  </a:t>
            </a:r>
            <a:r>
              <a:rPr lang="en-US" b="1" dirty="0"/>
              <a:t>       </a:t>
            </a:r>
            <a:endParaRPr lang="en-US" dirty="0">
              <a:solidFill>
                <a:schemeClr val="tx1">
                  <a:lumMod val="75000"/>
                  <a:lumOff val="25000"/>
                </a:schemeClr>
              </a:solidFill>
            </a:endParaRPr>
          </a:p>
        </p:txBody>
      </p:sp>
    </p:spTree>
    <p:extLst>
      <p:ext uri="{BB962C8B-B14F-4D97-AF65-F5344CB8AC3E}">
        <p14:creationId xmlns:p14="http://schemas.microsoft.com/office/powerpoint/2010/main" val="1722562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380459"/>
            <a:ext cx="1987933" cy="1265962"/>
            <a:chOff x="910" y="1328283"/>
            <a:chExt cx="1987933" cy="1265962"/>
          </a:xfrm>
        </p:grpSpPr>
        <p:sp>
          <p:nvSpPr>
            <p:cNvPr id="14" name="Rectangle 13"/>
            <p:cNvSpPr/>
            <p:nvPr/>
          </p:nvSpPr>
          <p:spPr>
            <a:xfrm>
              <a:off x="910" y="1328283"/>
              <a:ext cx="1987933" cy="12659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p:cNvSpPr txBox="1"/>
            <p:nvPr/>
          </p:nvSpPr>
          <p:spPr>
            <a:xfrm>
              <a:off x="910" y="1328283"/>
              <a:ext cx="1987933" cy="12659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Conclusion</a:t>
              </a:r>
              <a:endParaRPr lang="en-US" sz="500" b="1" kern="1200" dirty="0"/>
            </a:p>
          </p:txBody>
        </p:sp>
      </p:grpSp>
      <p:sp>
        <p:nvSpPr>
          <p:cNvPr id="3" name="Left Brace 2"/>
          <p:cNvSpPr/>
          <p:nvPr/>
        </p:nvSpPr>
        <p:spPr>
          <a:xfrm>
            <a:off x="1987933" y="1549671"/>
            <a:ext cx="397586" cy="2927538"/>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2515668" y="1651725"/>
            <a:ext cx="6726961" cy="2830636"/>
            <a:chOff x="2516578" y="599549"/>
            <a:chExt cx="6726961" cy="2830636"/>
          </a:xfrm>
        </p:grpSpPr>
        <p:sp>
          <p:nvSpPr>
            <p:cNvPr id="12" name="Rectangle 11"/>
            <p:cNvSpPr/>
            <p:nvPr/>
          </p:nvSpPr>
          <p:spPr>
            <a:xfrm>
              <a:off x="2516578" y="599549"/>
              <a:ext cx="6726961" cy="283063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p:cNvSpPr txBox="1"/>
            <p:nvPr/>
          </p:nvSpPr>
          <p:spPr>
            <a:xfrm>
              <a:off x="2516578" y="599549"/>
              <a:ext cx="6726961" cy="2830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By attaching test appliances to the home automation system and effectively controlling the appliances with a wireless mobile device, the system has been experimentally demonstrated to operate well.
The components communicate well with one another, and we can turn on and off our appliances up to 10 meters away using an Android phone.</a:t>
              </a:r>
              <a:endParaRPr lang="en-US" kern="1200" dirty="0">
                <a:latin typeface="Cambria" panose="02040503050406030204" pitchFamily="18" charset="0"/>
                <a:ea typeface="Cambria" panose="020405030504060302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The Bluetooth client was successfully tested on a multitude of different mobile phones from different manufacturers.</a:t>
              </a:r>
            </a:p>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 a low-cost home automation system</a:t>
              </a:r>
            </a:p>
          </p:txBody>
        </p:sp>
      </p:grpSp>
      <p:grpSp>
        <p:nvGrpSpPr>
          <p:cNvPr id="5" name="Group 4"/>
          <p:cNvGrpSpPr/>
          <p:nvPr/>
        </p:nvGrpSpPr>
        <p:grpSpPr>
          <a:xfrm>
            <a:off x="0" y="4805832"/>
            <a:ext cx="2014915" cy="1069067"/>
            <a:chOff x="910" y="3753656"/>
            <a:chExt cx="2014915" cy="1069067"/>
          </a:xfrm>
        </p:grpSpPr>
        <p:sp>
          <p:nvSpPr>
            <p:cNvPr id="10" name="Rectangle 9"/>
            <p:cNvSpPr/>
            <p:nvPr/>
          </p:nvSpPr>
          <p:spPr>
            <a:xfrm>
              <a:off x="910" y="3753656"/>
              <a:ext cx="2014915" cy="10690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p:cNvSpPr txBox="1"/>
            <p:nvPr/>
          </p:nvSpPr>
          <p:spPr>
            <a:xfrm>
              <a:off x="910" y="3753656"/>
              <a:ext cx="2014915" cy="10690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b="1" kern="1200" dirty="0">
                  <a:effectLst/>
                  <a:latin typeface="Times New Roman" panose="02020603050405020304" pitchFamily="18" charset="0"/>
                  <a:ea typeface="Calibri" panose="020F0502020204030204" pitchFamily="34" charset="0"/>
                  <a:cs typeface="Times New Roman" panose="02020603050405020304" pitchFamily="18" charset="0"/>
                </a:rPr>
                <a:t>Future Endeavors</a:t>
              </a:r>
              <a:endParaRPr lang="en-US" sz="2000" kern="1200" dirty="0">
                <a:latin typeface="Times New Roman" panose="02020603050405020304" pitchFamily="18" charset="0"/>
                <a:cs typeface="Times New Roman" panose="02020603050405020304" pitchFamily="18" charset="0"/>
              </a:endParaRPr>
            </a:p>
          </p:txBody>
        </p:sp>
      </p:grpSp>
      <p:sp>
        <p:nvSpPr>
          <p:cNvPr id="6" name="Left Brace 5"/>
          <p:cNvSpPr/>
          <p:nvPr/>
        </p:nvSpPr>
        <p:spPr>
          <a:xfrm>
            <a:off x="2014915" y="4707384"/>
            <a:ext cx="355926" cy="12659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2513211" y="4707384"/>
            <a:ext cx="6758970" cy="1265962"/>
            <a:chOff x="2514121" y="3655208"/>
            <a:chExt cx="6758970" cy="1265962"/>
          </a:xfrm>
        </p:grpSpPr>
        <p:sp>
          <p:nvSpPr>
            <p:cNvPr id="8" name="Rectangle 7"/>
            <p:cNvSpPr/>
            <p:nvPr/>
          </p:nvSpPr>
          <p:spPr>
            <a:xfrm>
              <a:off x="2514121" y="3655208"/>
              <a:ext cx="6758970" cy="126596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Box 8"/>
            <p:cNvSpPr txBox="1"/>
            <p:nvPr/>
          </p:nvSpPr>
          <p:spPr>
            <a:xfrm>
              <a:off x="2514121" y="3655208"/>
              <a:ext cx="6758970" cy="1265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solidFill>
                    <a:schemeClr val="tx1"/>
                  </a:solidFill>
                  <a:latin typeface="Cambria" panose="02040503050406030204" pitchFamily="18" charset="0"/>
                  <a:ea typeface="Cambria" panose="02040503050406030204" pitchFamily="18" charset="0"/>
                  <a:cs typeface="Times New Roman" panose="02020603050405020304" pitchFamily="18" charset="0"/>
                </a:rPr>
                <a:t>In future we can develop this project further .we can add more feature which can be controlled by voice like the water motor system and also the full automation system using voice controller</a:t>
              </a:r>
              <a:r>
                <a:rPr lang="en-US" sz="500" kern="12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500" kern="1200" dirty="0">
                <a:latin typeface="Cambria" panose="02040503050406030204" pitchFamily="18" charset="0"/>
                <a:ea typeface="Cambria" panose="02040503050406030204" pitchFamily="18" charset="0"/>
              </a:endParaRPr>
            </a:p>
          </p:txBody>
        </p:sp>
      </p:grpSp>
      <p:sp>
        <p:nvSpPr>
          <p:cNvPr id="17" name="Rounded Rectangle 16"/>
          <p:cNvSpPr/>
          <p:nvPr/>
        </p:nvSpPr>
        <p:spPr>
          <a:xfrm>
            <a:off x="993965" y="509200"/>
            <a:ext cx="5226725" cy="58530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t>Conclusion and future endeavors </a:t>
            </a:r>
            <a:endParaRPr lang="en-US" sz="22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2710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7" y="1125555"/>
            <a:ext cx="8769927" cy="5286062"/>
          </a:xfrm>
          <a:prstGeom prst="rect">
            <a:avLst/>
          </a:prstGeom>
        </p:spPr>
        <p:txBody>
          <a:bodyPr wrap="square">
            <a:spAutoFit/>
          </a:bodyPr>
          <a:lstStyle/>
          <a:p>
            <a:pPr marL="342900" indent="-342900" algn="just">
              <a:lnSpc>
                <a:spcPct val="150000"/>
              </a:lnSpc>
              <a:buAutoNum type="arabicPeriod"/>
            </a:pPr>
            <a:r>
              <a:rPr lang="en-US" sz="1500" dirty="0" err="1">
                <a:latin typeface="Cambria" panose="02040503050406030204" pitchFamily="18" charset="0"/>
                <a:ea typeface="Cambria" panose="02040503050406030204" pitchFamily="18" charset="0"/>
              </a:rPr>
              <a:t>Ragunathan</a:t>
            </a:r>
            <a:r>
              <a:rPr lang="en-US" sz="1500" dirty="0">
                <a:latin typeface="Cambria" panose="02040503050406030204" pitchFamily="18" charset="0"/>
                <a:ea typeface="Cambria" panose="02040503050406030204" pitchFamily="18" charset="0"/>
              </a:rPr>
              <a:t>, S., &amp; Srivastava, A. (2018). Arduino Based Home Automation Using Bluetooth. </a:t>
            </a:r>
            <a:r>
              <a:rPr lang="en-US" sz="1500" i="1" dirty="0">
                <a:latin typeface="Cambria" panose="02040503050406030204" pitchFamily="18" charset="0"/>
                <a:ea typeface="Cambria" panose="02040503050406030204" pitchFamily="18" charset="0"/>
              </a:rPr>
              <a:t>International Journal of Advanced Research in Computer Science and Electronics Engineering</a:t>
            </a:r>
            <a:r>
              <a:rPr lang="en-US" sz="1500" dirty="0">
                <a:latin typeface="Cambria" panose="02040503050406030204" pitchFamily="18" charset="0"/>
                <a:ea typeface="Cambria" panose="02040503050406030204" pitchFamily="18" charset="0"/>
              </a:rPr>
              <a:t>, 7(2), 579-582. </a:t>
            </a:r>
          </a:p>
          <a:p>
            <a:pPr marL="342900" indent="-342900" algn="just">
              <a:lnSpc>
                <a:spcPct val="150000"/>
              </a:lnSpc>
              <a:buAutoNum type="arabicPeriod"/>
            </a:pPr>
            <a:r>
              <a:rPr lang="en-US" sz="1500" dirty="0">
                <a:latin typeface="Cambria" panose="02040503050406030204" pitchFamily="18" charset="0"/>
                <a:ea typeface="Cambria" panose="02040503050406030204" pitchFamily="18" charset="0"/>
              </a:rPr>
              <a:t>Mishra, S., &amp; Choudhury, S. (2019). Arduino based wireless control of home appliances,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8(6), 581-585. </a:t>
            </a:r>
          </a:p>
          <a:p>
            <a:pPr marL="342900" indent="-342900" algn="just">
              <a:lnSpc>
                <a:spcPct val="150000"/>
              </a:lnSpc>
              <a:buAutoNum type="arabicPeriod"/>
            </a:pPr>
            <a:r>
              <a:rPr lang="en-US" sz="1500" dirty="0" err="1">
                <a:latin typeface="Cambria" panose="02040503050406030204" pitchFamily="18" charset="0"/>
                <a:ea typeface="Cambria" panose="02040503050406030204" pitchFamily="18" charset="0"/>
              </a:rPr>
              <a:t>Anand</a:t>
            </a:r>
            <a:r>
              <a:rPr lang="en-US" sz="1500" dirty="0">
                <a:latin typeface="Cambria" panose="02040503050406030204" pitchFamily="18" charset="0"/>
                <a:ea typeface="Cambria" panose="02040503050406030204" pitchFamily="18" charset="0"/>
              </a:rPr>
              <a:t>, B., &amp; Kumar, S. (2020). Home Automation Using Arduino and Bluetooth.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9(4), 594-598. </a:t>
            </a:r>
          </a:p>
          <a:p>
            <a:pPr marL="342900" indent="-342900" algn="just">
              <a:lnSpc>
                <a:spcPct val="150000"/>
              </a:lnSpc>
              <a:buAutoNum type="arabicPeriod"/>
            </a:pPr>
            <a:r>
              <a:rPr lang="en-US" sz="1500" dirty="0">
                <a:latin typeface="Cambria" panose="02040503050406030204" pitchFamily="18" charset="0"/>
                <a:ea typeface="Cambria" panose="02040503050406030204" pitchFamily="18" charset="0"/>
              </a:rPr>
              <a:t>Al-</a:t>
            </a:r>
            <a:r>
              <a:rPr lang="en-US" sz="1500" dirty="0" err="1">
                <a:latin typeface="Cambria" panose="02040503050406030204" pitchFamily="18" charset="0"/>
                <a:ea typeface="Cambria" panose="02040503050406030204" pitchFamily="18" charset="0"/>
              </a:rPr>
              <a:t>Shahwan</a:t>
            </a:r>
            <a:r>
              <a:rPr lang="en-US" sz="1500" dirty="0">
                <a:latin typeface="Cambria" panose="02040503050406030204" pitchFamily="18" charset="0"/>
                <a:ea typeface="Cambria" panose="02040503050406030204" pitchFamily="18" charset="0"/>
              </a:rPr>
              <a:t>, M., &amp; Al-Omari, M. (2020). Design and control of home automation system using Arduino</a:t>
            </a:r>
            <a:r>
              <a:rPr lang="en-US" sz="1500" i="1" dirty="0">
                <a:latin typeface="Cambria" panose="02040503050406030204" pitchFamily="18" charset="0"/>
                <a:ea typeface="Cambria" panose="02040503050406030204" pitchFamily="18" charset="0"/>
              </a:rPr>
              <a:t>, Journal of Electronic Science and Technology</a:t>
            </a:r>
            <a:r>
              <a:rPr lang="en-US" sz="1500" dirty="0">
                <a:latin typeface="Cambria" panose="02040503050406030204" pitchFamily="18" charset="0"/>
                <a:ea typeface="Cambria" panose="02040503050406030204" pitchFamily="18" charset="0"/>
              </a:rPr>
              <a:t>, 18(2), 246-256. </a:t>
            </a:r>
          </a:p>
          <a:p>
            <a:pPr marL="342900" indent="-342900" algn="just">
              <a:lnSpc>
                <a:spcPct val="150000"/>
              </a:lnSpc>
              <a:buAutoNum type="arabicPeriod"/>
            </a:pPr>
            <a:r>
              <a:rPr lang="en-US" sz="1500" dirty="0">
                <a:latin typeface="Cambria" panose="02040503050406030204" pitchFamily="18" charset="0"/>
                <a:ea typeface="Cambria" panose="02040503050406030204" pitchFamily="18" charset="0"/>
              </a:rPr>
              <a:t>Khan, K., &amp; Kumar, S. (2020). Automatic water pump control system using Arduino,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9(5), 599-602. </a:t>
            </a:r>
          </a:p>
          <a:p>
            <a:pPr marL="342900" indent="-342900" algn="just">
              <a:lnSpc>
                <a:spcPct val="150000"/>
              </a:lnSpc>
              <a:buAutoNum type="arabicPeriod"/>
            </a:pPr>
            <a:r>
              <a:rPr lang="en-US" sz="1500" dirty="0">
                <a:latin typeface="Cambria" panose="02040503050406030204" pitchFamily="18" charset="0"/>
                <a:ea typeface="Cambria" panose="02040503050406030204" pitchFamily="18" charset="0"/>
              </a:rPr>
              <a:t>Kumar, S. &amp; </a:t>
            </a:r>
            <a:r>
              <a:rPr lang="en-US" sz="1500" dirty="0" err="1">
                <a:latin typeface="Cambria" panose="02040503050406030204" pitchFamily="18" charset="0"/>
                <a:ea typeface="Cambria" panose="02040503050406030204" pitchFamily="18" charset="0"/>
              </a:rPr>
              <a:t>Shrivastava</a:t>
            </a:r>
            <a:r>
              <a:rPr lang="en-US" sz="1500" dirty="0">
                <a:latin typeface="Cambria" panose="02040503050406030204" pitchFamily="18" charset="0"/>
                <a:ea typeface="Cambria" panose="02040503050406030204" pitchFamily="18" charset="0"/>
              </a:rPr>
              <a:t>, R. (2021). Arduino Based Home Automation Using Bluetooth Communication. </a:t>
            </a:r>
            <a:r>
              <a:rPr lang="en-US" sz="1500" i="1" dirty="0">
                <a:latin typeface="Cambria" panose="02040503050406030204" pitchFamily="18" charset="0"/>
                <a:ea typeface="Cambria" panose="02040503050406030204" pitchFamily="18" charset="0"/>
              </a:rPr>
              <a:t>International Journal of Research in Electronics, Mechanical and Computing</a:t>
            </a:r>
            <a:r>
              <a:rPr lang="en-US" sz="1500" dirty="0">
                <a:latin typeface="Cambria" panose="02040503050406030204" pitchFamily="18" charset="0"/>
                <a:ea typeface="Cambria" panose="02040503050406030204" pitchFamily="18" charset="0"/>
              </a:rPr>
              <a:t>, 1(1), 1-8. </a:t>
            </a:r>
          </a:p>
          <a:p>
            <a:pPr marL="342900" indent="-342900" algn="just">
              <a:lnSpc>
                <a:spcPct val="150000"/>
              </a:lnSpc>
              <a:buAutoNum type="arabicPeriod"/>
            </a:pPr>
            <a:r>
              <a:rPr lang="en-US" sz="1500" dirty="0">
                <a:latin typeface="Cambria" panose="02040503050406030204" pitchFamily="18" charset="0"/>
                <a:ea typeface="Cambria" panose="02040503050406030204" pitchFamily="18" charset="0"/>
              </a:rPr>
              <a:t>Tiwari, A., &amp; Pandey, A. (2022). Automatic water pump control system using Arduino,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11(3), 603-607.</a:t>
            </a:r>
          </a:p>
        </p:txBody>
      </p:sp>
      <p:sp>
        <p:nvSpPr>
          <p:cNvPr id="4" name="Rounded Rectangle 3"/>
          <p:cNvSpPr/>
          <p:nvPr/>
        </p:nvSpPr>
        <p:spPr>
          <a:xfrm>
            <a:off x="2541955" y="368260"/>
            <a:ext cx="3772885" cy="46076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t>References</a:t>
            </a:r>
            <a:endPar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7030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85,115 Thank You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6309"/>
          <a:stretch/>
        </p:blipFill>
        <p:spPr bwMode="auto">
          <a:xfrm>
            <a:off x="141720" y="1255855"/>
            <a:ext cx="9063150" cy="42305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8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4" y="1264151"/>
            <a:ext cx="9088581" cy="4893647"/>
          </a:xfrm>
          <a:prstGeom prst="rect">
            <a:avLst/>
          </a:prstGeom>
        </p:spPr>
        <p:txBody>
          <a:bodyPr wrap="square">
            <a:spAutoFit/>
          </a:bodyPr>
          <a:lstStyle/>
          <a:p>
            <a:pPr marL="285750" indent="-285750">
              <a:buFont typeface="Wingdings" panose="05000000000000000000" pitchFamily="2" charset="2"/>
              <a:buChar char="q"/>
            </a:pPr>
            <a:r>
              <a:rPr lang="en-US" sz="2000" b="1" u="sng" dirty="0">
                <a:solidFill>
                  <a:srgbClr val="00B0F0"/>
                </a:solidFill>
                <a:latin typeface="ColfaxAI"/>
              </a:rPr>
              <a:t>Background of Study: </a:t>
            </a:r>
          </a:p>
          <a:p>
            <a:endParaRPr lang="en-US" sz="2000" b="1" u="sng" dirty="0">
              <a:latin typeface="ColfaxAI"/>
            </a:endParaRPr>
          </a:p>
          <a:p>
            <a:pPr algn="just"/>
            <a:r>
              <a:rPr lang="en-US" sz="1600" dirty="0">
                <a:latin typeface="Cambria" panose="02040503050406030204" pitchFamily="18" charset="0"/>
                <a:ea typeface="Cambria" panose="02040503050406030204" pitchFamily="18" charset="0"/>
              </a:rPr>
              <a:t>Smart home technology is becoming increasingly popular and is becoming a major part of our lives. There are many advantages to using this type of technology, such as convenience, energy savings, and security. One of the key components of a smart home is the ability to control devices remotely via Bluetooth. Arduino is a great platform to use for creating a smart home system, as it is an open-source platform that is relatively easy to use and provides a wide range of features</a:t>
            </a:r>
            <a:r>
              <a:rPr lang="en-US" sz="1600" dirty="0">
                <a:latin typeface="ColfaxAI"/>
              </a:rPr>
              <a:t>. </a:t>
            </a:r>
          </a:p>
          <a:p>
            <a:endParaRPr lang="en-US" dirty="0">
              <a:latin typeface="ColfaxAI"/>
            </a:endParaRPr>
          </a:p>
          <a:p>
            <a:endParaRPr lang="en-US" dirty="0">
              <a:latin typeface="ColfaxAI"/>
            </a:endParaRPr>
          </a:p>
          <a:p>
            <a:pPr marL="342900" indent="-342900">
              <a:buFont typeface="Wingdings" panose="05000000000000000000" pitchFamily="2" charset="2"/>
              <a:buChar char="q"/>
            </a:pPr>
            <a:r>
              <a:rPr lang="en-US" sz="2000" b="1" u="sng" dirty="0">
                <a:solidFill>
                  <a:srgbClr val="00B0F0"/>
                </a:solidFill>
                <a:latin typeface="ColfaxAI"/>
              </a:rPr>
              <a:t>Motivation: </a:t>
            </a:r>
          </a:p>
          <a:p>
            <a:endParaRPr lang="en-US" sz="2000" b="1" u="sng" dirty="0">
              <a:latin typeface="ColfaxAI"/>
            </a:endParaRPr>
          </a:p>
          <a:p>
            <a:pPr algn="just"/>
            <a:r>
              <a:rPr lang="en-US" sz="1600" dirty="0">
                <a:latin typeface="Cambria" panose="02040503050406030204" pitchFamily="18" charset="0"/>
                <a:ea typeface="Cambria" panose="02040503050406030204" pitchFamily="18" charset="0"/>
              </a:rPr>
              <a:t>The motivation behind using an Arduino based Bluetooth smart home system is to provide an easy and convenient way to control devices in a home remotely. This could be used to automate lights, thermostat, window blinds, and other appliances. Additionally, this system could be used to automate a water pump, so that it can be controlled automatically to turn the pump on and off as needed. This would save energy and water, as well as provide convenience. Additionally, this system could be used to provide security, as it would allow for remote monitoring of the home, and could also be used to trigger alarms or disable access to certain areas of the home.</a:t>
            </a:r>
          </a:p>
        </p:txBody>
      </p:sp>
      <p:sp>
        <p:nvSpPr>
          <p:cNvPr id="3" name="Rounded Rectangle 2"/>
          <p:cNvSpPr/>
          <p:nvPr/>
        </p:nvSpPr>
        <p:spPr>
          <a:xfrm>
            <a:off x="3127661" y="294333"/>
            <a:ext cx="3470565" cy="5957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INTRODUCTION</a:t>
            </a:r>
          </a:p>
        </p:txBody>
      </p:sp>
    </p:spTree>
    <p:extLst>
      <p:ext uri="{BB962C8B-B14F-4D97-AF65-F5344CB8AC3E}">
        <p14:creationId xmlns:p14="http://schemas.microsoft.com/office/powerpoint/2010/main" val="89424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943" y="986551"/>
            <a:ext cx="9892147" cy="5170646"/>
          </a:xfrm>
          <a:prstGeom prst="rect">
            <a:avLst/>
          </a:prstGeom>
        </p:spPr>
        <p:txBody>
          <a:bodyPr wrap="square">
            <a:spAutoFit/>
          </a:bodyPr>
          <a:lstStyle/>
          <a:p>
            <a:pPr marL="342900" indent="-342900">
              <a:buFont typeface="Wingdings" panose="05000000000000000000" pitchFamily="2" charset="2"/>
              <a:buChar char="q"/>
            </a:pPr>
            <a:r>
              <a:rPr lang="en-US" sz="2200" b="1" u="sng" dirty="0">
                <a:solidFill>
                  <a:srgbClr val="00B0F0"/>
                </a:solidFill>
                <a:latin typeface="ColfaxAI"/>
              </a:rPr>
              <a:t>Project Objectives: </a:t>
            </a:r>
          </a:p>
          <a:p>
            <a:endParaRPr lang="en-US" dirty="0">
              <a:latin typeface="ColfaxAI"/>
            </a:endParaRP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Develop a prototype of an Arduino-based Bluetooth-controlled smart home system.</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Design an Arduino-based system for controlling home appliances using a smartphone.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Integrate a Bluetooth module for wireless communication between the user's smartphone and the   Arduino-based system.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Implement a user-friendly interface for controlling the home appliances from the user's smartphone.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Test the performance of the system in various scenarios.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Design an Arduino-based system for automatic water pump control.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Develop an interface to track and monitor the water pump operation in real-time.</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Integrate the system with sensors to detect water level and control the pump accordingly.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Test the system for accuracy and performance under different conditions. </a:t>
            </a:r>
          </a:p>
          <a:p>
            <a:pPr marL="342900" indent="-342900">
              <a:lnSpc>
                <a:spcPct val="150000"/>
              </a:lnSpc>
              <a:buAutoNum type="arabicPeriod"/>
            </a:pPr>
            <a:r>
              <a:rPr lang="en-US" sz="1600" dirty="0">
                <a:latin typeface="Cambria" panose="02040503050406030204" pitchFamily="18" charset="0"/>
                <a:ea typeface="Cambria" panose="02040503050406030204" pitchFamily="18" charset="0"/>
              </a:rPr>
              <a:t>Develop a comprehensive presentation to describe the working of the Arduino-based Bluetooth-controlled smart home system and the automatic water pump control system.</a:t>
            </a:r>
          </a:p>
        </p:txBody>
      </p:sp>
    </p:spTree>
    <p:extLst>
      <p:ext uri="{BB962C8B-B14F-4D97-AF65-F5344CB8AC3E}">
        <p14:creationId xmlns:p14="http://schemas.microsoft.com/office/powerpoint/2010/main" val="414531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18" y="1014121"/>
            <a:ext cx="8437418" cy="5755422"/>
          </a:xfrm>
          <a:prstGeom prst="rect">
            <a:avLst/>
          </a:prstGeom>
        </p:spPr>
        <p:txBody>
          <a:bodyPr wrap="square">
            <a:spAutoFit/>
          </a:bodyPr>
          <a:lstStyle/>
          <a:p>
            <a:r>
              <a:rPr lang="en-US" sz="1600" dirty="0">
                <a:latin typeface="Cambria" panose="02040503050406030204" pitchFamily="18" charset="0"/>
                <a:ea typeface="Cambria" panose="02040503050406030204" pitchFamily="18" charset="0"/>
              </a:rPr>
              <a:t>I. Introduction - </a:t>
            </a:r>
          </a:p>
          <a:p>
            <a:pPr marL="342900" indent="-342900">
              <a:buFont typeface="+mj-lt"/>
              <a:buAutoNum type="alphaLcParenR"/>
            </a:pPr>
            <a:r>
              <a:rPr lang="en-US" sz="1600" dirty="0">
                <a:latin typeface="Cambria" panose="02040503050406030204" pitchFamily="18" charset="0"/>
                <a:ea typeface="Cambria" panose="02040503050406030204" pitchFamily="18" charset="0"/>
              </a:rPr>
              <a:t>Overview of project </a:t>
            </a:r>
          </a:p>
          <a:p>
            <a:pPr marL="342900" indent="-342900">
              <a:buFont typeface="+mj-lt"/>
              <a:buAutoNum type="alphaLcParenR"/>
            </a:pPr>
            <a:r>
              <a:rPr lang="en-US" sz="1600" dirty="0">
                <a:latin typeface="Cambria" panose="02040503050406030204" pitchFamily="18" charset="0"/>
                <a:ea typeface="Cambria" panose="02040503050406030204" pitchFamily="18" charset="0"/>
              </a:rPr>
              <a:t>Benefits of project </a:t>
            </a:r>
          </a:p>
          <a:p>
            <a:pPr marL="342900" indent="-342900">
              <a:buAutoNum type="alphaLcParenR"/>
            </a:pP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II. Design of Arduino based Bluetooth control smart home &amp; Automatic water pump -</a:t>
            </a:r>
          </a:p>
          <a:p>
            <a:pPr marL="342900" indent="-342900">
              <a:buFont typeface="+mj-lt"/>
              <a:buAutoNum type="alphaLcParenR"/>
            </a:pPr>
            <a:r>
              <a:rPr lang="en-US" sz="1600" dirty="0">
                <a:latin typeface="Cambria" panose="02040503050406030204" pitchFamily="18" charset="0"/>
                <a:ea typeface="Cambria" panose="02040503050406030204" pitchFamily="18" charset="0"/>
              </a:rPr>
              <a:t>Overview of Arduino </a:t>
            </a:r>
          </a:p>
          <a:p>
            <a:pPr marL="342900" indent="-342900">
              <a:buFont typeface="+mj-lt"/>
              <a:buAutoNum type="alphaLcParenR"/>
            </a:pPr>
            <a:r>
              <a:rPr lang="en-US" sz="1600" dirty="0">
                <a:latin typeface="Cambria" panose="02040503050406030204" pitchFamily="18" charset="0"/>
                <a:ea typeface="Cambria" panose="02040503050406030204" pitchFamily="18" charset="0"/>
              </a:rPr>
              <a:t>Overview of Bluetooth technology </a:t>
            </a:r>
          </a:p>
          <a:p>
            <a:pPr marL="342900" indent="-342900">
              <a:buFont typeface="+mj-lt"/>
              <a:buAutoNum type="alphaLcParenR"/>
            </a:pPr>
            <a:r>
              <a:rPr lang="en-US" sz="1600" dirty="0">
                <a:latin typeface="Cambria" panose="02040503050406030204" pitchFamily="18" charset="0"/>
                <a:ea typeface="Cambria" panose="02040503050406030204" pitchFamily="18" charset="0"/>
              </a:rPr>
              <a:t>Overview of Smart Home </a:t>
            </a:r>
          </a:p>
          <a:p>
            <a:pPr marL="342900" indent="-342900">
              <a:buFont typeface="+mj-lt"/>
              <a:buAutoNum type="alphaLcParenR"/>
            </a:pPr>
            <a:r>
              <a:rPr lang="en-US" sz="1600" dirty="0">
                <a:latin typeface="Cambria" panose="02040503050406030204" pitchFamily="18" charset="0"/>
                <a:ea typeface="Cambria" panose="02040503050406030204" pitchFamily="18" charset="0"/>
              </a:rPr>
              <a:t>Overview of Automatic Water Pump </a:t>
            </a:r>
          </a:p>
          <a:p>
            <a:pPr marL="342900" indent="-342900">
              <a:buAutoNum type="alphaLcParenR"/>
            </a:pP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III. Implementation of Arduino based Bluetooth control smart home &amp; Automatic water pump -</a:t>
            </a:r>
          </a:p>
          <a:p>
            <a:pPr marL="342900" indent="-342900">
              <a:buFont typeface="+mj-lt"/>
              <a:buAutoNum type="alphaLcParenR"/>
            </a:pPr>
            <a:r>
              <a:rPr lang="en-US" sz="1600" dirty="0">
                <a:latin typeface="Cambria" panose="02040503050406030204" pitchFamily="18" charset="0"/>
                <a:ea typeface="Cambria" panose="02040503050406030204" pitchFamily="18" charset="0"/>
              </a:rPr>
              <a:t>Smart Home Programming </a:t>
            </a:r>
          </a:p>
          <a:p>
            <a:pPr marL="342900" indent="-342900">
              <a:buFont typeface="+mj-lt"/>
              <a:buAutoNum type="alphaLcParenR"/>
            </a:pPr>
            <a:r>
              <a:rPr lang="en-US" sz="1600" dirty="0">
                <a:latin typeface="Cambria" panose="02040503050406030204" pitchFamily="18" charset="0"/>
                <a:ea typeface="Cambria" panose="02040503050406030204" pitchFamily="18" charset="0"/>
              </a:rPr>
              <a:t>Automatic Water Pump Programming </a:t>
            </a:r>
          </a:p>
          <a:p>
            <a:pPr marL="342900" indent="-342900">
              <a:buAutoNum type="alphaLcParenR"/>
            </a:pP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IV. Results -</a:t>
            </a:r>
          </a:p>
          <a:p>
            <a:pPr marL="342900" indent="-342900">
              <a:buFont typeface="+mj-lt"/>
              <a:buAutoNum type="alphaLcParenR"/>
            </a:pPr>
            <a:r>
              <a:rPr lang="en-US" sz="1600" dirty="0">
                <a:latin typeface="Cambria" panose="02040503050406030204" pitchFamily="18" charset="0"/>
                <a:ea typeface="Cambria" panose="02040503050406030204" pitchFamily="18" charset="0"/>
              </a:rPr>
              <a:t>Results of Arduino programming </a:t>
            </a:r>
          </a:p>
          <a:p>
            <a:pPr marL="342900" indent="-342900">
              <a:buFont typeface="+mj-lt"/>
              <a:buAutoNum type="alphaLcParenR"/>
            </a:pPr>
            <a:r>
              <a:rPr lang="en-US" sz="1600" dirty="0">
                <a:latin typeface="Cambria" panose="02040503050406030204" pitchFamily="18" charset="0"/>
                <a:ea typeface="Cambria" panose="02040503050406030204" pitchFamily="18" charset="0"/>
              </a:rPr>
              <a:t>Results of Bluetooth programming </a:t>
            </a:r>
          </a:p>
          <a:p>
            <a:pPr marL="342900" indent="-342900">
              <a:buFont typeface="+mj-lt"/>
              <a:buAutoNum type="alphaLcParenR"/>
            </a:pPr>
            <a:r>
              <a:rPr lang="en-US" sz="1600" dirty="0">
                <a:latin typeface="Cambria" panose="02040503050406030204" pitchFamily="18" charset="0"/>
                <a:ea typeface="Cambria" panose="02040503050406030204" pitchFamily="18" charset="0"/>
              </a:rPr>
              <a:t>Results of Smart Home programming </a:t>
            </a:r>
          </a:p>
          <a:p>
            <a:pPr marL="342900" indent="-342900">
              <a:buFont typeface="+mj-lt"/>
              <a:buAutoNum type="alphaLcParenR"/>
            </a:pPr>
            <a:r>
              <a:rPr lang="en-US" sz="1600" dirty="0">
                <a:latin typeface="Cambria" panose="02040503050406030204" pitchFamily="18" charset="0"/>
                <a:ea typeface="Cambria" panose="02040503050406030204" pitchFamily="18" charset="0"/>
              </a:rPr>
              <a:t>Results of Automatic Water Pump programming </a:t>
            </a:r>
          </a:p>
          <a:p>
            <a:pPr marL="342900" indent="-342900">
              <a:buAutoNum type="alphaLcParenR"/>
            </a:pP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V. Conclusion -</a:t>
            </a:r>
          </a:p>
          <a:p>
            <a:pPr marL="342900" indent="-342900">
              <a:buFont typeface="+mj-lt"/>
              <a:buAutoNum type="alphaLcParenR"/>
            </a:pPr>
            <a:r>
              <a:rPr lang="en-US" sz="1600" dirty="0">
                <a:latin typeface="Cambria" panose="02040503050406030204" pitchFamily="18" charset="0"/>
                <a:ea typeface="Cambria" panose="02040503050406030204" pitchFamily="18" charset="0"/>
              </a:rPr>
              <a:t>Summary of results </a:t>
            </a:r>
          </a:p>
          <a:p>
            <a:pPr marL="342900" indent="-342900">
              <a:buFont typeface="+mj-lt"/>
              <a:buAutoNum type="alphaLcParenR"/>
            </a:pPr>
            <a:r>
              <a:rPr lang="en-US" sz="1600" dirty="0">
                <a:latin typeface="Cambria" panose="02040503050406030204" pitchFamily="18" charset="0"/>
                <a:ea typeface="Cambria" panose="02040503050406030204" pitchFamily="18" charset="0"/>
              </a:rPr>
              <a:t>Future enhancements</a:t>
            </a:r>
          </a:p>
        </p:txBody>
      </p:sp>
      <p:sp>
        <p:nvSpPr>
          <p:cNvPr id="3" name="Rectangle 2"/>
          <p:cNvSpPr/>
          <p:nvPr/>
        </p:nvSpPr>
        <p:spPr>
          <a:xfrm>
            <a:off x="443345" y="307170"/>
            <a:ext cx="4542847" cy="430887"/>
          </a:xfrm>
          <a:prstGeom prst="rect">
            <a:avLst/>
          </a:prstGeom>
        </p:spPr>
        <p:txBody>
          <a:bodyPr wrap="none">
            <a:spAutoFit/>
          </a:bodyPr>
          <a:lstStyle/>
          <a:p>
            <a:pPr marL="342900" indent="-342900">
              <a:buFont typeface="Wingdings" panose="05000000000000000000" pitchFamily="2" charset="2"/>
              <a:buChar char="q"/>
            </a:pPr>
            <a:r>
              <a:rPr lang="en-US" sz="2200" b="1" u="sng" dirty="0">
                <a:solidFill>
                  <a:srgbClr val="00B0F0"/>
                </a:solidFill>
                <a:latin typeface="ColfaxAI"/>
              </a:rPr>
              <a:t>A Brief outline of the Presentation</a:t>
            </a:r>
          </a:p>
        </p:txBody>
      </p:sp>
    </p:spTree>
    <p:extLst>
      <p:ext uri="{BB962C8B-B14F-4D97-AF65-F5344CB8AC3E}">
        <p14:creationId xmlns:p14="http://schemas.microsoft.com/office/powerpoint/2010/main" val="83220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2509" y="917231"/>
            <a:ext cx="9324109" cy="5863144"/>
          </a:xfrm>
          <a:prstGeom prst="rect">
            <a:avLst/>
          </a:prstGeom>
        </p:spPr>
        <p:txBody>
          <a:bodyPr wrap="square">
            <a:spAutoFit/>
          </a:bodyPr>
          <a:lstStyle/>
          <a:p>
            <a:pPr algn="just"/>
            <a:r>
              <a:rPr lang="en-US" sz="1500" dirty="0">
                <a:latin typeface="Cambria" panose="02040503050406030204" pitchFamily="18" charset="0"/>
                <a:ea typeface="Cambria" panose="02040503050406030204" pitchFamily="18" charset="0"/>
              </a:rPr>
              <a:t>For our project research we have selected 5 published project related published journal for the literature review.</a:t>
            </a:r>
          </a:p>
          <a:p>
            <a:pPr algn="just"/>
            <a:endParaRPr lang="en-US" sz="1500" dirty="0">
              <a:latin typeface="Cambria" panose="02040503050406030204" pitchFamily="18" charset="0"/>
              <a:ea typeface="Cambria" panose="02040503050406030204" pitchFamily="18" charset="0"/>
            </a:endParaRPr>
          </a:p>
          <a:p>
            <a:pPr algn="just"/>
            <a:endParaRPr lang="en-US" sz="1500" dirty="0">
              <a:latin typeface="Cambria" panose="02040503050406030204" pitchFamily="18" charset="0"/>
              <a:ea typeface="Cambria" panose="02040503050406030204" pitchFamily="18" charset="0"/>
            </a:endParaRPr>
          </a:p>
          <a:p>
            <a:pPr marL="342900" indent="-342900" algn="just">
              <a:buAutoNum type="arabicPeriod"/>
            </a:pPr>
            <a:r>
              <a:rPr lang="en-US" sz="1500" dirty="0">
                <a:latin typeface="Cambria" panose="02040503050406030204" pitchFamily="18" charset="0"/>
                <a:ea typeface="Cambria" panose="02040503050406030204" pitchFamily="18" charset="0"/>
              </a:rPr>
              <a:t>“Bluetooth-Based Smart Home Automation System” by E. A. </a:t>
            </a:r>
            <a:r>
              <a:rPr lang="en-US" sz="1500" dirty="0" err="1">
                <a:latin typeface="Cambria" panose="02040503050406030204" pitchFamily="18" charset="0"/>
                <a:ea typeface="Cambria" panose="02040503050406030204" pitchFamily="18" charset="0"/>
              </a:rPr>
              <a:t>Aborh</a:t>
            </a:r>
            <a:r>
              <a:rPr lang="en-US" sz="1500" dirty="0">
                <a:latin typeface="Cambria" panose="02040503050406030204" pitchFamily="18" charset="0"/>
                <a:ea typeface="Cambria" panose="02040503050406030204" pitchFamily="18" charset="0"/>
              </a:rPr>
              <a:t>, J. S. K. </a:t>
            </a:r>
            <a:r>
              <a:rPr lang="en-US" sz="1500" dirty="0" err="1">
                <a:latin typeface="Cambria" panose="02040503050406030204" pitchFamily="18" charset="0"/>
                <a:ea typeface="Cambria" panose="02040503050406030204" pitchFamily="18" charset="0"/>
              </a:rPr>
              <a:t>Adade</a:t>
            </a:r>
            <a:r>
              <a:rPr lang="en-US" sz="1500" dirty="0">
                <a:latin typeface="Cambria" panose="02040503050406030204" pitchFamily="18" charset="0"/>
                <a:ea typeface="Cambria" panose="02040503050406030204" pitchFamily="18" charset="0"/>
              </a:rPr>
              <a:t>, S. S. </a:t>
            </a:r>
            <a:r>
              <a:rPr lang="en-US" sz="1500" dirty="0" err="1">
                <a:latin typeface="Cambria" panose="02040503050406030204" pitchFamily="18" charset="0"/>
                <a:ea typeface="Cambria" panose="02040503050406030204" pitchFamily="18" charset="0"/>
              </a:rPr>
              <a:t>Adade</a:t>
            </a:r>
            <a:r>
              <a:rPr lang="en-US" sz="1500" dirty="0">
                <a:latin typeface="Cambria" panose="02040503050406030204" pitchFamily="18" charset="0"/>
                <a:ea typeface="Cambria" panose="02040503050406030204" pitchFamily="18" charset="0"/>
              </a:rPr>
              <a:t> and A. R. </a:t>
            </a:r>
            <a:r>
              <a:rPr lang="en-US" sz="1500" dirty="0" err="1">
                <a:latin typeface="Cambria" panose="02040503050406030204" pitchFamily="18" charset="0"/>
                <a:ea typeface="Cambria" panose="02040503050406030204" pitchFamily="18" charset="0"/>
              </a:rPr>
              <a:t>Tetteh</a:t>
            </a:r>
            <a:r>
              <a:rPr lang="en-US" sz="1500" dirty="0">
                <a:latin typeface="Cambria" panose="02040503050406030204" pitchFamily="18" charset="0"/>
                <a:ea typeface="Cambria" panose="02040503050406030204" pitchFamily="18" charset="0"/>
              </a:rPr>
              <a:t> (2018). </a:t>
            </a:r>
          </a:p>
          <a:p>
            <a:pPr algn="just"/>
            <a:r>
              <a:rPr lang="en-US" sz="1500" dirty="0">
                <a:latin typeface="Cambria" panose="02040503050406030204" pitchFamily="18" charset="0"/>
                <a:ea typeface="Cambria" panose="02040503050406030204" pitchFamily="18" charset="0"/>
              </a:rPr>
              <a:t>This paper presents a smart home automation system based on Bluetooth. The system is designed to provide security, comfort and convenience. It uses a Bluetooth module and Arduino Nano to control the devices in the home. The system is able to detect motion with a PIR sensor, and it can also be used to control appliances such as lights, fans, and air conditioning. The system can be accessed remotely using a smartphone. </a:t>
            </a:r>
          </a:p>
          <a:p>
            <a:pPr algn="just"/>
            <a:endParaRPr lang="en-US" sz="1500" dirty="0">
              <a:latin typeface="Cambria" panose="02040503050406030204" pitchFamily="18" charset="0"/>
              <a:ea typeface="Cambria" panose="02040503050406030204" pitchFamily="18" charset="0"/>
            </a:endParaRPr>
          </a:p>
          <a:p>
            <a:pPr marL="342900" indent="-342900" algn="just">
              <a:buAutoNum type="arabicPeriod" startAt="2"/>
            </a:pPr>
            <a:r>
              <a:rPr lang="en-US" sz="1500" dirty="0">
                <a:latin typeface="Cambria" panose="02040503050406030204" pitchFamily="18" charset="0"/>
                <a:ea typeface="Cambria" panose="02040503050406030204" pitchFamily="18" charset="0"/>
              </a:rPr>
              <a:t>“Design and Implementation of Arduino-Based Automated Water Pump System” by A. P. O. Oni, O. D. A. </a:t>
            </a:r>
            <a:r>
              <a:rPr lang="en-US" sz="1500" dirty="0" err="1">
                <a:latin typeface="Cambria" panose="02040503050406030204" pitchFamily="18" charset="0"/>
                <a:ea typeface="Cambria" panose="02040503050406030204" pitchFamily="18" charset="0"/>
              </a:rPr>
              <a:t>Adegboye</a:t>
            </a:r>
            <a:r>
              <a:rPr lang="en-US" sz="1500" dirty="0">
                <a:latin typeface="Cambria" panose="02040503050406030204" pitchFamily="18" charset="0"/>
                <a:ea typeface="Cambria" panose="02040503050406030204" pitchFamily="18" charset="0"/>
              </a:rPr>
              <a:t> and O. A. </a:t>
            </a:r>
            <a:r>
              <a:rPr lang="en-US" sz="1500" dirty="0" err="1">
                <a:latin typeface="Cambria" panose="02040503050406030204" pitchFamily="18" charset="0"/>
                <a:ea typeface="Cambria" panose="02040503050406030204" pitchFamily="18" charset="0"/>
              </a:rPr>
              <a:t>Olaniyi</a:t>
            </a:r>
            <a:r>
              <a:rPr lang="en-US" sz="1500" dirty="0">
                <a:latin typeface="Cambria" panose="02040503050406030204" pitchFamily="18" charset="0"/>
                <a:ea typeface="Cambria" panose="02040503050406030204" pitchFamily="18" charset="0"/>
              </a:rPr>
              <a:t> (2019). </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This paper presents the design and implementation of an automated water pump system based on Arduino. The system is designed to monitor the water level in tanks and to automatically turn on and off the water pump based on the level of water. A PIR sensor is used to detect motion and to activate the water pump. The system is designed to be user-friendly and cost-effective. </a:t>
            </a:r>
          </a:p>
          <a:p>
            <a:pPr algn="just"/>
            <a:endParaRPr lang="en-US" sz="1500" dirty="0">
              <a:latin typeface="Cambria" panose="02040503050406030204" pitchFamily="18" charset="0"/>
              <a:ea typeface="Cambria" panose="02040503050406030204" pitchFamily="18" charset="0"/>
            </a:endParaRPr>
          </a:p>
          <a:p>
            <a:pPr marL="342900" indent="-342900" algn="just">
              <a:buAutoNum type="arabicPeriod" startAt="3"/>
            </a:pPr>
            <a:r>
              <a:rPr lang="en-US" sz="1500" dirty="0">
                <a:latin typeface="Cambria" panose="02040503050406030204" pitchFamily="18" charset="0"/>
                <a:ea typeface="Cambria" panose="02040503050406030204" pitchFamily="18" charset="0"/>
              </a:rPr>
              <a:t>“Bluetooth Controlled Automatic Water Pump System” by M. J. Z. </a:t>
            </a:r>
            <a:r>
              <a:rPr lang="en-US" sz="1500" dirty="0" err="1">
                <a:latin typeface="Cambria" panose="02040503050406030204" pitchFamily="18" charset="0"/>
                <a:ea typeface="Cambria" panose="02040503050406030204" pitchFamily="18" charset="0"/>
              </a:rPr>
              <a:t>Zulkifli</a:t>
            </a:r>
            <a:r>
              <a:rPr lang="en-US" sz="1500" dirty="0">
                <a:latin typeface="Cambria" panose="02040503050406030204" pitchFamily="18" charset="0"/>
                <a:ea typeface="Cambria" panose="02040503050406030204" pitchFamily="18" charset="0"/>
              </a:rPr>
              <a:t>, M. S. Z. </a:t>
            </a:r>
            <a:r>
              <a:rPr lang="en-US" sz="1500" dirty="0" err="1">
                <a:latin typeface="Cambria" panose="02040503050406030204" pitchFamily="18" charset="0"/>
                <a:ea typeface="Cambria" panose="02040503050406030204" pitchFamily="18" charset="0"/>
              </a:rPr>
              <a:t>Zulkifli</a:t>
            </a:r>
            <a:r>
              <a:rPr lang="en-US" sz="1500" dirty="0">
                <a:latin typeface="Cambria" panose="02040503050406030204" pitchFamily="18" charset="0"/>
                <a:ea typeface="Cambria" panose="02040503050406030204" pitchFamily="18" charset="0"/>
              </a:rPr>
              <a:t> and S. A. L.  </a:t>
            </a:r>
            <a:r>
              <a:rPr lang="en-US" sz="1500" dirty="0" err="1">
                <a:latin typeface="Cambria" panose="02040503050406030204" pitchFamily="18" charset="0"/>
                <a:ea typeface="Cambria" panose="02040503050406030204" pitchFamily="18" charset="0"/>
              </a:rPr>
              <a:t>Hamzah</a:t>
            </a:r>
            <a:r>
              <a:rPr lang="en-US" sz="1500" dirty="0">
                <a:latin typeface="Cambria" panose="02040503050406030204" pitchFamily="18" charset="0"/>
                <a:ea typeface="Cambria" panose="02040503050406030204" pitchFamily="18" charset="0"/>
              </a:rPr>
              <a:t> (2020). </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This paper presents a Bluetooth-controlled automatic water pump system. The system is designed to allow users to control the water pump remotely using a smartphone. The system uses an Arduino microcontroller, a Bluetooth module, and an ultrasonic sensor to measure the water level. The system is user-friendly and cost-effective. </a:t>
            </a:r>
          </a:p>
        </p:txBody>
      </p:sp>
      <p:sp>
        <p:nvSpPr>
          <p:cNvPr id="7" name="Rounded Rectangle 6"/>
          <p:cNvSpPr/>
          <p:nvPr/>
        </p:nvSpPr>
        <p:spPr>
          <a:xfrm>
            <a:off x="3068780" y="252771"/>
            <a:ext cx="3470565" cy="4122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Literature Review</a:t>
            </a:r>
          </a:p>
        </p:txBody>
      </p:sp>
    </p:spTree>
    <p:extLst>
      <p:ext uri="{BB962C8B-B14F-4D97-AF65-F5344CB8AC3E}">
        <p14:creationId xmlns:p14="http://schemas.microsoft.com/office/powerpoint/2010/main" val="1641666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764" y="1374938"/>
            <a:ext cx="8769927" cy="4770537"/>
          </a:xfrm>
          <a:prstGeom prst="rect">
            <a:avLst/>
          </a:prstGeom>
        </p:spPr>
        <p:txBody>
          <a:bodyPr wrap="square">
            <a:spAutoFit/>
          </a:bodyPr>
          <a:lstStyle/>
          <a:p>
            <a:pPr marL="342900" indent="-342900" algn="just">
              <a:buAutoNum type="arabicPeriod" startAt="4"/>
            </a:pPr>
            <a:r>
              <a:rPr lang="en-US" sz="1600" dirty="0">
                <a:latin typeface="Cambria" panose="02040503050406030204" pitchFamily="18" charset="0"/>
                <a:ea typeface="Cambria" panose="02040503050406030204" pitchFamily="18" charset="0"/>
              </a:rPr>
              <a:t>“Smart Home Automation Using Arduino and Bluetooth” by A. M. M. Ramadhan, M. A. Rahman and M. A. M. Rahman (2021). </a:t>
            </a:r>
          </a:p>
          <a:p>
            <a:pPr marL="342900" indent="-342900" algn="just">
              <a:buAutoNum type="arabicPeriod" startAt="4"/>
            </a:pPr>
            <a:endParaRPr lang="en-US" sz="1600"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This paper presents a smart home automation system using Arduino and Bluetooth. The system is designed to be user-friendly and cost-effective. It uses an Arduino microcontroller and a Bluetooth module to control the devices in the home. The system is able to detect motion with a PIR sensor, and it can also be used to control appliances such as lights, fans, and air conditioning. The system can be accessed remotely using a smartphone. </a:t>
            </a:r>
          </a:p>
          <a:p>
            <a:pPr algn="just"/>
            <a:endParaRPr lang="en-US" sz="1600" dirty="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marL="342900" indent="-342900" algn="just">
              <a:buAutoNum type="arabicPeriod" startAt="5"/>
            </a:pPr>
            <a:r>
              <a:rPr lang="en-US" sz="1600" dirty="0">
                <a:latin typeface="Cambria" panose="02040503050406030204" pitchFamily="18" charset="0"/>
                <a:ea typeface="Cambria" panose="02040503050406030204" pitchFamily="18" charset="0"/>
              </a:rPr>
              <a:t>“Design and Development of an Automatic Water Pump Control System using Arduino” by S. K. M. S. K. U. S. J. A. A. De Silva and W. M. B. W. K. </a:t>
            </a:r>
            <a:r>
              <a:rPr lang="en-US" sz="1600" dirty="0" err="1">
                <a:latin typeface="Cambria" panose="02040503050406030204" pitchFamily="18" charset="0"/>
                <a:ea typeface="Cambria" panose="02040503050406030204" pitchFamily="18" charset="0"/>
              </a:rPr>
              <a:t>Bandara</a:t>
            </a:r>
            <a:r>
              <a:rPr lang="en-US" sz="1600" dirty="0">
                <a:latin typeface="Cambria" panose="02040503050406030204" pitchFamily="18" charset="0"/>
                <a:ea typeface="Cambria" panose="02040503050406030204" pitchFamily="18" charset="0"/>
              </a:rPr>
              <a:t> (2022). </a:t>
            </a:r>
          </a:p>
          <a:p>
            <a:pPr algn="just"/>
            <a:endParaRPr lang="en-US" sz="1600"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This paper presents the design and development of an automatic water pump control system using Arduino. The system is designed to monitor the water level in tanks and to automatically turn on and off the water pump based on the level of water. An ultrasonic sensor is used to measure the water level, and activate the water pump when needs. The system is designed to be user-friendly and cost-effective.</a:t>
            </a:r>
          </a:p>
        </p:txBody>
      </p:sp>
      <p:sp>
        <p:nvSpPr>
          <p:cNvPr id="4" name="Rounded Rectangle 3"/>
          <p:cNvSpPr/>
          <p:nvPr/>
        </p:nvSpPr>
        <p:spPr>
          <a:xfrm>
            <a:off x="3148444" y="488298"/>
            <a:ext cx="3470565" cy="4122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Literature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Review</a:t>
            </a:r>
          </a:p>
        </p:txBody>
      </p:sp>
    </p:spTree>
    <p:extLst>
      <p:ext uri="{BB962C8B-B14F-4D97-AF65-F5344CB8AC3E}">
        <p14:creationId xmlns:p14="http://schemas.microsoft.com/office/powerpoint/2010/main" val="230749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459D7CA-9473-DB18-6BA2-CDD1F5903228}"/>
              </a:ext>
            </a:extLst>
          </p:cNvPr>
          <p:cNvSpPr txBox="1"/>
          <p:nvPr/>
        </p:nvSpPr>
        <p:spPr>
          <a:xfrm>
            <a:off x="468593" y="1231828"/>
            <a:ext cx="8596668" cy="64120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3600" dirty="0">
                <a:solidFill>
                  <a:schemeClr val="accent1"/>
                </a:solidFill>
                <a:latin typeface="Times New Roman"/>
                <a:ea typeface="+mj-ea"/>
                <a:cs typeface="Times New Roman"/>
              </a:rPr>
              <a:t>Smart Home Control System</a:t>
            </a:r>
          </a:p>
        </p:txBody>
      </p:sp>
      <p:graphicFrame>
        <p:nvGraphicFramePr>
          <p:cNvPr id="27" name="TextBox 2">
            <a:extLst>
              <a:ext uri="{FF2B5EF4-FFF2-40B4-BE49-F238E27FC236}">
                <a16:creationId xmlns:a16="http://schemas.microsoft.com/office/drawing/2014/main" id="{1CCB5EED-4549-8774-8C22-074BEBFD0404}"/>
              </a:ext>
            </a:extLst>
          </p:cNvPr>
          <p:cNvGraphicFramePr/>
          <p:nvPr>
            <p:extLst>
              <p:ext uri="{D42A27DB-BD31-4B8C-83A1-F6EECF244321}">
                <p14:modId xmlns:p14="http://schemas.microsoft.com/office/powerpoint/2010/main" val="66429322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Rounded Rectangle 27"/>
          <p:cNvSpPr/>
          <p:nvPr/>
        </p:nvSpPr>
        <p:spPr>
          <a:xfrm>
            <a:off x="2617647" y="346183"/>
            <a:ext cx="4643774" cy="48658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Methodology &amp; Modeling</a:t>
            </a:r>
          </a:p>
        </p:txBody>
      </p:sp>
    </p:spTree>
    <p:extLst>
      <p:ext uri="{BB962C8B-B14F-4D97-AF65-F5344CB8AC3E}">
        <p14:creationId xmlns:p14="http://schemas.microsoft.com/office/powerpoint/2010/main" val="318123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6527" y="237353"/>
            <a:ext cx="8742217" cy="63555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a:p>
            <a:pPr marL="342900" indent="-342900">
              <a:buFont typeface="Wingdings" panose="05000000000000000000" pitchFamily="2" charset="2"/>
              <a:buChar char="q"/>
            </a:pPr>
            <a:r>
              <a:rPr lang="en-US" sz="2400" b="1" dirty="0">
                <a:solidFill>
                  <a:schemeClr val="accent1"/>
                </a:solidFill>
              </a:rPr>
              <a:t>Working principle of the proposed project </a:t>
            </a:r>
            <a:r>
              <a:rPr lang="en-US" sz="2400" b="1" dirty="0">
                <a:solidFill>
                  <a:srgbClr val="00B0F0"/>
                </a:solidFill>
              </a:rPr>
              <a:t> </a:t>
            </a:r>
            <a:r>
              <a:rPr lang="en-US" dirty="0"/>
              <a:t>   </a:t>
            </a:r>
          </a:p>
          <a:p>
            <a:endParaRPr lang="en-US" dirty="0"/>
          </a:p>
          <a:p>
            <a:pPr algn="just"/>
            <a:endParaRPr lang="en-US"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1. The project consists of two components: the Arduino board and the Bluetooth module.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2. The Arduino board is connected to the Bluetooth module and is programmed to receive commands from a smartphone or other device.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3. The user can use their smartphone to control various devices connected to the Arduino board, such as lights, fans, and other appliances in the home.</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4. The user can also set up an automatic water pump system that can be controlled with the Arduino board.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5. The Arduino board receives the commands from the Bluetooth module, and then sends the commands to the water pump.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6. The water pump then pumps the water from the source to its designated destination, according to the commands received from the Arduino board.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7. This allows the user to control the water pump from their smartphone, and also allows for automated water pumping.</a:t>
            </a:r>
          </a:p>
        </p:txBody>
      </p:sp>
    </p:spTree>
    <p:extLst>
      <p:ext uri="{BB962C8B-B14F-4D97-AF65-F5344CB8AC3E}">
        <p14:creationId xmlns:p14="http://schemas.microsoft.com/office/powerpoint/2010/main" val="34795926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411</TotalTime>
  <Words>2798</Words>
  <Application>Microsoft Office PowerPoint</Application>
  <PresentationFormat>Widescreen</PresentationFormat>
  <Paragraphs>208</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Calisto MT</vt:lpstr>
      <vt:lpstr>Cambria</vt:lpstr>
      <vt:lpstr>ColfaxAI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SHUCHI BRATA ROY</dc:creator>
  <cp:lastModifiedBy>Amit Podder</cp:lastModifiedBy>
  <cp:revision>39</cp:revision>
  <dcterms:created xsi:type="dcterms:W3CDTF">2022-12-08T17:29:42Z</dcterms:created>
  <dcterms:modified xsi:type="dcterms:W3CDTF">2023-05-14T18:15:35Z</dcterms:modified>
</cp:coreProperties>
</file>